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slideLayouts/slideLayout36.xml" ContentType="application/vnd.openxmlformats-officedocument.presentationml.slideLayout+xml"/>
  <Override PartName="/ppt/theme/theme5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6.xml" ContentType="application/vnd.openxmlformats-officedocument.theme+xml"/>
  <Override PartName="/ppt/slideLayouts/slideLayout49.xml" ContentType="application/vnd.openxmlformats-officedocument.presentationml.slideLayout+xml"/>
  <Override PartName="/ppt/theme/theme7.xml" ContentType="application/vnd.openxmlformats-officedocument.theme+xml"/>
  <Override PartName="/ppt/slideLayouts/slideLayout50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027" r:id="rId1"/>
    <p:sldMasterId id="2147483703" r:id="rId2"/>
    <p:sldMasterId id="2147484003" r:id="rId3"/>
    <p:sldMasterId id="2147484015" r:id="rId4"/>
    <p:sldMasterId id="2147483749" r:id="rId5"/>
    <p:sldMasterId id="2147483930" r:id="rId6"/>
    <p:sldMasterId id="2147484030" r:id="rId7"/>
    <p:sldMasterId id="2147484033" r:id="rId8"/>
  </p:sldMasterIdLst>
  <p:notesMasterIdLst>
    <p:notesMasterId r:id="rId51"/>
  </p:notesMasterIdLst>
  <p:handoutMasterIdLst>
    <p:handoutMasterId r:id="rId52"/>
  </p:handoutMasterIdLst>
  <p:sldIdLst>
    <p:sldId id="292" r:id="rId9"/>
    <p:sldId id="419" r:id="rId10"/>
    <p:sldId id="338" r:id="rId11"/>
    <p:sldId id="347" r:id="rId12"/>
    <p:sldId id="297" r:id="rId13"/>
    <p:sldId id="300" r:id="rId14"/>
    <p:sldId id="382" r:id="rId15"/>
    <p:sldId id="352" r:id="rId16"/>
    <p:sldId id="417" r:id="rId17"/>
    <p:sldId id="421" r:id="rId18"/>
    <p:sldId id="422" r:id="rId19"/>
    <p:sldId id="423" r:id="rId20"/>
    <p:sldId id="370" r:id="rId21"/>
    <p:sldId id="432" r:id="rId22"/>
    <p:sldId id="391" r:id="rId23"/>
    <p:sldId id="388" r:id="rId24"/>
    <p:sldId id="427" r:id="rId25"/>
    <p:sldId id="435" r:id="rId26"/>
    <p:sldId id="436" r:id="rId27"/>
    <p:sldId id="390" r:id="rId28"/>
    <p:sldId id="433" r:id="rId29"/>
    <p:sldId id="434" r:id="rId30"/>
    <p:sldId id="392" r:id="rId31"/>
    <p:sldId id="393" r:id="rId32"/>
    <p:sldId id="394" r:id="rId33"/>
    <p:sldId id="424" r:id="rId34"/>
    <p:sldId id="395" r:id="rId35"/>
    <p:sldId id="397" r:id="rId36"/>
    <p:sldId id="396" r:id="rId37"/>
    <p:sldId id="425" r:id="rId38"/>
    <p:sldId id="426" r:id="rId39"/>
    <p:sldId id="400" r:id="rId40"/>
    <p:sldId id="418" r:id="rId41"/>
    <p:sldId id="407" r:id="rId42"/>
    <p:sldId id="430" r:id="rId43"/>
    <p:sldId id="412" r:id="rId44"/>
    <p:sldId id="413" r:id="rId45"/>
    <p:sldId id="414" r:id="rId46"/>
    <p:sldId id="431" r:id="rId47"/>
    <p:sldId id="415" r:id="rId48"/>
    <p:sldId id="416" r:id="rId49"/>
    <p:sldId id="428" r:id="rId50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 page" id="{711EE16C-475B-9044-A591-247E2838AD7E}">
          <p14:sldIdLst>
            <p14:sldId id="292"/>
            <p14:sldId id="419"/>
            <p14:sldId id="338"/>
            <p14:sldId id="347"/>
            <p14:sldId id="297"/>
            <p14:sldId id="300"/>
            <p14:sldId id="382"/>
            <p14:sldId id="352"/>
            <p14:sldId id="417"/>
            <p14:sldId id="421"/>
            <p14:sldId id="422"/>
            <p14:sldId id="423"/>
            <p14:sldId id="370"/>
            <p14:sldId id="432"/>
            <p14:sldId id="391"/>
            <p14:sldId id="388"/>
            <p14:sldId id="427"/>
            <p14:sldId id="435"/>
            <p14:sldId id="436"/>
            <p14:sldId id="390"/>
            <p14:sldId id="433"/>
            <p14:sldId id="434"/>
            <p14:sldId id="392"/>
            <p14:sldId id="393"/>
            <p14:sldId id="394"/>
            <p14:sldId id="424"/>
            <p14:sldId id="395"/>
            <p14:sldId id="397"/>
            <p14:sldId id="396"/>
            <p14:sldId id="425"/>
            <p14:sldId id="426"/>
            <p14:sldId id="400"/>
            <p14:sldId id="418"/>
            <p14:sldId id="407"/>
            <p14:sldId id="430"/>
            <p14:sldId id="412"/>
            <p14:sldId id="413"/>
            <p14:sldId id="414"/>
            <p14:sldId id="431"/>
            <p14:sldId id="415"/>
            <p14:sldId id="416"/>
            <p14:sldId id="42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 userDrawn="1">
          <p15:clr>
            <a:srgbClr val="A4A3A4"/>
          </p15:clr>
        </p15:guide>
        <p15:guide id="2" pos="221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5ACF2"/>
    <a:srgbClr val="FFFFFF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5405" autoAdjust="0"/>
  </p:normalViewPr>
  <p:slideViewPr>
    <p:cSldViewPr snapToGrid="0" snapToObjects="1">
      <p:cViewPr varScale="1">
        <p:scale>
          <a:sx n="55" d="100"/>
          <a:sy n="55" d="100"/>
        </p:scale>
        <p:origin x="1123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4176"/>
    </p:cViewPr>
  </p:sorterViewPr>
  <p:notesViewPr>
    <p:cSldViewPr snapToGrid="0" snapToObjects="1">
      <p:cViewPr varScale="1">
        <p:scale>
          <a:sx n="89" d="100"/>
          <a:sy n="89" d="100"/>
        </p:scale>
        <p:origin x="-3846" y="-120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slide" Target="slides/slide33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343" cy="465455"/>
          </a:xfrm>
          <a:prstGeom prst="rect">
            <a:avLst/>
          </a:prstGeom>
        </p:spPr>
        <p:txBody>
          <a:bodyPr vert="horz" lIns="93308" tIns="46654" rIns="93308" bIns="4665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08" tIns="46654" rIns="93308" bIns="46654" rtlCol="0"/>
          <a:lstStyle>
            <a:lvl1pPr algn="r">
              <a:defRPr sz="1200"/>
            </a:lvl1pPr>
          </a:lstStyle>
          <a:p>
            <a:fld id="{F4A9CD4C-1C99-E841-9220-E03D7DAFE275}" type="datetimeFigureOut">
              <a:rPr lang="en-US" smtClean="0"/>
              <a:t>8/1/2016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42029"/>
            <a:ext cx="3043343" cy="465455"/>
          </a:xfrm>
          <a:prstGeom prst="rect">
            <a:avLst/>
          </a:prstGeom>
        </p:spPr>
        <p:txBody>
          <a:bodyPr vert="horz" lIns="93308" tIns="46654" rIns="93308" bIns="4665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08" tIns="46654" rIns="93308" bIns="46654" rtlCol="0" anchor="b"/>
          <a:lstStyle>
            <a:lvl1pPr algn="r">
              <a:defRPr sz="1200"/>
            </a:lvl1pPr>
          </a:lstStyle>
          <a:p>
            <a:fld id="{D1BE6A8E-BAF9-BF48-AA36-A97D85F5D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015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343" cy="465455"/>
          </a:xfrm>
          <a:prstGeom prst="rect">
            <a:avLst/>
          </a:prstGeom>
        </p:spPr>
        <p:txBody>
          <a:bodyPr vert="horz" lIns="93308" tIns="46654" rIns="93308" bIns="4665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08" tIns="46654" rIns="93308" bIns="46654" rtlCol="0"/>
          <a:lstStyle>
            <a:lvl1pPr algn="r">
              <a:defRPr sz="1200"/>
            </a:lvl1pPr>
          </a:lstStyle>
          <a:p>
            <a:fld id="{E24B79BA-60CB-4956-B1F9-5BF5556ED508}" type="datetimeFigureOut">
              <a:rPr lang="en-US" smtClean="0"/>
              <a:t>8/1/2016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08" tIns="46654" rIns="93308" bIns="4665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1" y="4421823"/>
            <a:ext cx="5618480" cy="4189095"/>
          </a:xfrm>
          <a:prstGeom prst="rect">
            <a:avLst/>
          </a:prstGeom>
        </p:spPr>
        <p:txBody>
          <a:bodyPr vert="horz" lIns="93308" tIns="46654" rIns="93308" bIns="4665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2029"/>
            <a:ext cx="3043343" cy="465455"/>
          </a:xfrm>
          <a:prstGeom prst="rect">
            <a:avLst/>
          </a:prstGeom>
        </p:spPr>
        <p:txBody>
          <a:bodyPr vert="horz" lIns="93308" tIns="46654" rIns="93308" bIns="4665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08" tIns="46654" rIns="93308" bIns="46654" rtlCol="0" anchor="b"/>
          <a:lstStyle>
            <a:lvl1pPr algn="r">
              <a:defRPr sz="1200"/>
            </a:lvl1pPr>
          </a:lstStyle>
          <a:p>
            <a:fld id="{148220DE-0C7A-47CD-B5C1-12D176729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435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170" eaLnBrk="0" hangingPunct="0">
              <a:defRPr sz="2800">
                <a:solidFill>
                  <a:schemeClr val="tx2"/>
                </a:solidFill>
                <a:latin typeface="Arial" pitchFamily="34" charset="0"/>
              </a:defRPr>
            </a:lvl1pPr>
            <a:lvl2pPr marL="749600" indent="-288308" defTabSz="908170" eaLnBrk="0" hangingPunct="0">
              <a:defRPr sz="2800">
                <a:solidFill>
                  <a:schemeClr val="tx2"/>
                </a:solidFill>
                <a:latin typeface="Arial" pitchFamily="34" charset="0"/>
              </a:defRPr>
            </a:lvl2pPr>
            <a:lvl3pPr marL="1153230" indent="-230646" defTabSz="908170" eaLnBrk="0" hangingPunct="0">
              <a:defRPr sz="2800">
                <a:solidFill>
                  <a:schemeClr val="tx2"/>
                </a:solidFill>
                <a:latin typeface="Arial" pitchFamily="34" charset="0"/>
              </a:defRPr>
            </a:lvl3pPr>
            <a:lvl4pPr marL="1614524" indent="-230646" defTabSz="908170" eaLnBrk="0" hangingPunct="0">
              <a:defRPr sz="2800">
                <a:solidFill>
                  <a:schemeClr val="tx2"/>
                </a:solidFill>
                <a:latin typeface="Arial" pitchFamily="34" charset="0"/>
              </a:defRPr>
            </a:lvl4pPr>
            <a:lvl5pPr marL="2075817" indent="-230646" defTabSz="908170" eaLnBrk="0" hangingPunct="0">
              <a:defRPr sz="2800">
                <a:solidFill>
                  <a:schemeClr val="tx2"/>
                </a:solidFill>
                <a:latin typeface="Arial" pitchFamily="34" charset="0"/>
              </a:defRPr>
            </a:lvl5pPr>
            <a:lvl6pPr marL="2537108" indent="-230646" defTabSz="90817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34" charset="0"/>
              </a:defRPr>
            </a:lvl6pPr>
            <a:lvl7pPr marL="2998401" indent="-230646" defTabSz="90817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34" charset="0"/>
              </a:defRPr>
            </a:lvl7pPr>
            <a:lvl8pPr marL="3459694" indent="-230646" defTabSz="90817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34" charset="0"/>
              </a:defRPr>
            </a:lvl8pPr>
            <a:lvl9pPr marL="3920987" indent="-230646" defTabSz="90817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1200" dirty="0">
                <a:solidFill>
                  <a:srgbClr val="000000"/>
                </a:solidFill>
              </a:rPr>
              <a:t>This Text will go in the notes area</a:t>
            </a:r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endParaRPr lang="en-US" alt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8523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170" eaLnBrk="0" hangingPunct="0">
              <a:defRPr sz="2800">
                <a:solidFill>
                  <a:schemeClr val="tx2"/>
                </a:solidFill>
                <a:latin typeface="Arial" pitchFamily="34" charset="0"/>
              </a:defRPr>
            </a:lvl1pPr>
            <a:lvl2pPr marL="749600" indent="-288308" defTabSz="908170" eaLnBrk="0" hangingPunct="0">
              <a:defRPr sz="2800">
                <a:solidFill>
                  <a:schemeClr val="tx2"/>
                </a:solidFill>
                <a:latin typeface="Arial" pitchFamily="34" charset="0"/>
              </a:defRPr>
            </a:lvl2pPr>
            <a:lvl3pPr marL="1153230" indent="-230646" defTabSz="908170" eaLnBrk="0" hangingPunct="0">
              <a:defRPr sz="2800">
                <a:solidFill>
                  <a:schemeClr val="tx2"/>
                </a:solidFill>
                <a:latin typeface="Arial" pitchFamily="34" charset="0"/>
              </a:defRPr>
            </a:lvl3pPr>
            <a:lvl4pPr marL="1614524" indent="-230646" defTabSz="908170" eaLnBrk="0" hangingPunct="0">
              <a:defRPr sz="2800">
                <a:solidFill>
                  <a:schemeClr val="tx2"/>
                </a:solidFill>
                <a:latin typeface="Arial" pitchFamily="34" charset="0"/>
              </a:defRPr>
            </a:lvl4pPr>
            <a:lvl5pPr marL="2075817" indent="-230646" defTabSz="908170" eaLnBrk="0" hangingPunct="0">
              <a:defRPr sz="2800">
                <a:solidFill>
                  <a:schemeClr val="tx2"/>
                </a:solidFill>
                <a:latin typeface="Arial" pitchFamily="34" charset="0"/>
              </a:defRPr>
            </a:lvl5pPr>
            <a:lvl6pPr marL="2537108" indent="-230646" defTabSz="90817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34" charset="0"/>
              </a:defRPr>
            </a:lvl6pPr>
            <a:lvl7pPr marL="2998401" indent="-230646" defTabSz="90817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34" charset="0"/>
              </a:defRPr>
            </a:lvl7pPr>
            <a:lvl8pPr marL="3459694" indent="-230646" defTabSz="90817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34" charset="0"/>
              </a:defRPr>
            </a:lvl8pPr>
            <a:lvl9pPr marL="3920987" indent="-230646" defTabSz="90817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1200" dirty="0">
                <a:solidFill>
                  <a:srgbClr val="000000"/>
                </a:solidFill>
              </a:rPr>
              <a:t>This Text will go in the notes area</a:t>
            </a:r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endParaRPr lang="en-US" alt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8523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B17346-1A1D-4A83-88AE-ED90F8D3D657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0800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80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>
                <a:latin typeface="Arial" pitchFamily="34" charset="0"/>
              </a:rPr>
              <a:t>No change</a:t>
            </a:r>
          </a:p>
        </p:txBody>
      </p:sp>
      <p:sp>
        <p:nvSpPr>
          <p:cNvPr id="1280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985" eaLnBrk="0" hangingPunct="0">
              <a:defRPr sz="2800">
                <a:solidFill>
                  <a:schemeClr val="tx2"/>
                </a:solidFill>
                <a:latin typeface="Arial" pitchFamily="34" charset="0"/>
              </a:defRPr>
            </a:lvl1pPr>
            <a:lvl2pPr marL="750103" indent="-288500" defTabSz="911985" eaLnBrk="0" hangingPunct="0">
              <a:defRPr sz="2800">
                <a:solidFill>
                  <a:schemeClr val="tx2"/>
                </a:solidFill>
                <a:latin typeface="Arial" pitchFamily="34" charset="0"/>
              </a:defRPr>
            </a:lvl2pPr>
            <a:lvl3pPr marL="1154003" indent="-230801" defTabSz="911985" eaLnBrk="0" hangingPunct="0">
              <a:defRPr sz="2800">
                <a:solidFill>
                  <a:schemeClr val="tx2"/>
                </a:solidFill>
                <a:latin typeface="Arial" pitchFamily="34" charset="0"/>
              </a:defRPr>
            </a:lvl3pPr>
            <a:lvl4pPr marL="1615605" indent="-230801" defTabSz="911985" eaLnBrk="0" hangingPunct="0">
              <a:defRPr sz="2800">
                <a:solidFill>
                  <a:schemeClr val="tx2"/>
                </a:solidFill>
                <a:latin typeface="Arial" pitchFamily="34" charset="0"/>
              </a:defRPr>
            </a:lvl4pPr>
            <a:lvl5pPr marL="2077207" indent="-230801" defTabSz="911985" eaLnBrk="0" hangingPunct="0">
              <a:defRPr sz="2800">
                <a:solidFill>
                  <a:schemeClr val="tx2"/>
                </a:solidFill>
                <a:latin typeface="Arial" pitchFamily="34" charset="0"/>
              </a:defRPr>
            </a:lvl5pPr>
            <a:lvl6pPr marL="2538808" indent="-230801" defTabSz="91198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34" charset="0"/>
              </a:defRPr>
            </a:lvl6pPr>
            <a:lvl7pPr marL="3000409" indent="-230801" defTabSz="91198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34" charset="0"/>
              </a:defRPr>
            </a:lvl7pPr>
            <a:lvl8pPr marL="3462011" indent="-230801" defTabSz="91198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34" charset="0"/>
              </a:defRPr>
            </a:lvl8pPr>
            <a:lvl9pPr marL="3923613" indent="-230801" defTabSz="91198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eaLnBrk="1" hangingPunct="1"/>
            <a:fld id="{DECEB85C-5CDB-4435-93A7-5AD33E08FB3D}" type="slidenum">
              <a:rPr lang="en-US" altLang="en-US" sz="1200">
                <a:solidFill>
                  <a:prstClr val="black"/>
                </a:solidFill>
              </a:rPr>
              <a:pPr eaLnBrk="1" hangingPunct="1"/>
              <a:t>15</a:t>
            </a:fld>
            <a:endParaRPr lang="en-US" alt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9311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778" eaLnBrk="0" hangingPunct="0">
              <a:defRPr sz="2800">
                <a:solidFill>
                  <a:schemeClr val="tx2"/>
                </a:solidFill>
                <a:latin typeface="Arial" pitchFamily="34" charset="0"/>
              </a:defRPr>
            </a:lvl1pPr>
            <a:lvl2pPr marL="750103" indent="-288500" defTabSz="908778" eaLnBrk="0" hangingPunct="0">
              <a:defRPr sz="2800">
                <a:solidFill>
                  <a:schemeClr val="tx2"/>
                </a:solidFill>
                <a:latin typeface="Arial" pitchFamily="34" charset="0"/>
              </a:defRPr>
            </a:lvl2pPr>
            <a:lvl3pPr marL="1154003" indent="-230801" defTabSz="908778" eaLnBrk="0" hangingPunct="0">
              <a:defRPr sz="2800">
                <a:solidFill>
                  <a:schemeClr val="tx2"/>
                </a:solidFill>
                <a:latin typeface="Arial" pitchFamily="34" charset="0"/>
              </a:defRPr>
            </a:lvl3pPr>
            <a:lvl4pPr marL="1615605" indent="-230801" defTabSz="908778" eaLnBrk="0" hangingPunct="0">
              <a:defRPr sz="2800">
                <a:solidFill>
                  <a:schemeClr val="tx2"/>
                </a:solidFill>
                <a:latin typeface="Arial" pitchFamily="34" charset="0"/>
              </a:defRPr>
            </a:lvl4pPr>
            <a:lvl5pPr marL="2077207" indent="-230801" defTabSz="908778" eaLnBrk="0" hangingPunct="0">
              <a:defRPr sz="2800">
                <a:solidFill>
                  <a:schemeClr val="tx2"/>
                </a:solidFill>
                <a:latin typeface="Arial" pitchFamily="34" charset="0"/>
              </a:defRPr>
            </a:lvl5pPr>
            <a:lvl6pPr marL="2538808" indent="-230801" defTabSz="90877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34" charset="0"/>
              </a:defRPr>
            </a:lvl6pPr>
            <a:lvl7pPr marL="3000409" indent="-230801" defTabSz="90877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34" charset="0"/>
              </a:defRPr>
            </a:lvl7pPr>
            <a:lvl8pPr marL="3462011" indent="-230801" defTabSz="90877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34" charset="0"/>
              </a:defRPr>
            </a:lvl8pPr>
            <a:lvl9pPr marL="3923613" indent="-230801" defTabSz="90877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eaLnBrk="1" hangingPunct="1"/>
            <a:fld id="{3AE438A1-33E9-4D9F-B264-5B6AC28646D7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16</a:t>
            </a:fld>
            <a:endParaRPr lang="en-US" altLang="en-US" sz="1200" dirty="0">
              <a:solidFill>
                <a:srgbClr val="000000"/>
              </a:solidFill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 smtClean="0">
                <a:latin typeface="Arial" pitchFamily="34" charset="0"/>
              </a:rPr>
              <a:t>On this slide, please change:</a:t>
            </a:r>
          </a:p>
          <a:p>
            <a:pPr eaLnBrk="1" hangingPunct="1">
              <a:buFontTx/>
              <a:buChar char="•"/>
            </a:pPr>
            <a:r>
              <a:rPr lang="en-US" altLang="en-US" dirty="0" smtClean="0">
                <a:latin typeface="Arial" pitchFamily="34" charset="0"/>
              </a:rPr>
              <a:t>Muni name</a:t>
            </a:r>
          </a:p>
          <a:p>
            <a:pPr eaLnBrk="1" hangingPunct="1">
              <a:buFontTx/>
              <a:buChar char="•"/>
            </a:pPr>
            <a:r>
              <a:rPr lang="en-US" altLang="en-US" dirty="0" smtClean="0">
                <a:latin typeface="Arial" pitchFamily="34" charset="0"/>
              </a:rPr>
              <a:t>Energy usage</a:t>
            </a:r>
          </a:p>
          <a:p>
            <a:pPr lvl="1" eaLnBrk="1" hangingPunct="1">
              <a:buFontTx/>
              <a:buChar char="•"/>
            </a:pPr>
            <a:r>
              <a:rPr lang="en-US" altLang="en-US" dirty="0" smtClean="0">
                <a:latin typeface="Arial" pitchFamily="34" charset="0"/>
              </a:rPr>
              <a:t>Find this in S:\planning\key files\Forecasted Demand and Energy Graph All.xls</a:t>
            </a:r>
          </a:p>
          <a:p>
            <a:pPr lvl="1" eaLnBrk="1" hangingPunct="1">
              <a:buFontTx/>
              <a:buChar char="•"/>
            </a:pPr>
            <a:r>
              <a:rPr lang="en-US" altLang="en-US" dirty="0" smtClean="0">
                <a:latin typeface="Arial" pitchFamily="34" charset="0"/>
              </a:rPr>
              <a:t>Change the Muni name in Cell</a:t>
            </a:r>
            <a:r>
              <a:rPr lang="en-US" altLang="en-US" baseline="0" dirty="0" smtClean="0">
                <a:latin typeface="Arial" pitchFamily="34" charset="0"/>
              </a:rPr>
              <a:t> B1</a:t>
            </a:r>
            <a:endParaRPr lang="en-US" altLang="en-US" dirty="0" smtClean="0">
              <a:latin typeface="Arial" pitchFamily="34" charset="0"/>
            </a:endParaRPr>
          </a:p>
          <a:p>
            <a:pPr lvl="1" eaLnBrk="1" hangingPunct="1">
              <a:buFontTx/>
              <a:buChar char="•"/>
            </a:pPr>
            <a:r>
              <a:rPr lang="en-US" altLang="en-US" dirty="0" smtClean="0">
                <a:latin typeface="Arial" pitchFamily="34" charset="0"/>
              </a:rPr>
              <a:t>’11, ’12, and ’13 energy numbers will be in the column labeled “Energy” (column D) highlighted</a:t>
            </a:r>
            <a:r>
              <a:rPr lang="en-US" altLang="en-US" baseline="0" dirty="0" smtClean="0">
                <a:latin typeface="Arial" pitchFamily="34" charset="0"/>
              </a:rPr>
              <a:t> o</a:t>
            </a:r>
            <a:r>
              <a:rPr lang="en-US" altLang="en-US" baseline="0" dirty="0" smtClean="0">
                <a:solidFill>
                  <a:srgbClr val="FFC000"/>
                </a:solidFill>
                <a:latin typeface="Arial" pitchFamily="34" charset="0"/>
              </a:rPr>
              <a:t>range</a:t>
            </a:r>
          </a:p>
          <a:p>
            <a:pPr marL="461601" lvl="1" defTabSz="923204" fontAlgn="base">
              <a:spcBef>
                <a:spcPct val="3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altLang="en-US" baseline="0" dirty="0" smtClean="0">
                <a:solidFill>
                  <a:srgbClr val="FFC000"/>
                </a:solidFill>
                <a:latin typeface="Arial" pitchFamily="34" charset="0"/>
              </a:rPr>
              <a:t>’14 Actual plus F</a:t>
            </a:r>
            <a:r>
              <a:rPr lang="en-US" altLang="en-US" dirty="0" smtClean="0">
                <a:latin typeface="Arial" pitchFamily="34" charset="0"/>
              </a:rPr>
              <a:t>orecasted energy will be located in Cell F29</a:t>
            </a:r>
            <a:endParaRPr lang="en-US" altLang="en-US" dirty="0" smtClean="0">
              <a:solidFill>
                <a:srgbClr val="FFC000"/>
              </a:solidFill>
              <a:latin typeface="Arial" pitchFamily="34" charset="0"/>
            </a:endParaRPr>
          </a:p>
          <a:p>
            <a:pPr lvl="1" eaLnBrk="1" hangingPunct="1">
              <a:buFontTx/>
              <a:buChar char="•"/>
            </a:pPr>
            <a:r>
              <a:rPr lang="en-US" altLang="en-US" dirty="0" smtClean="0">
                <a:latin typeface="Arial" pitchFamily="34" charset="0"/>
              </a:rPr>
              <a:t>’15 Forecast will be located</a:t>
            </a:r>
            <a:r>
              <a:rPr lang="en-US" altLang="en-US" baseline="0" dirty="0" smtClean="0">
                <a:latin typeface="Arial" pitchFamily="34" charset="0"/>
              </a:rPr>
              <a:t> in Cell E30 </a:t>
            </a:r>
            <a:endParaRPr lang="en-US" altLang="en-US" dirty="0" smtClean="0">
              <a:latin typeface="Arial" pitchFamily="34" charset="0"/>
            </a:endParaRPr>
          </a:p>
          <a:p>
            <a:pPr lvl="1" eaLnBrk="1" hangingPunct="1">
              <a:buFontTx/>
              <a:buChar char="•"/>
            </a:pPr>
            <a:r>
              <a:rPr lang="en-US" altLang="en-US" dirty="0" smtClean="0">
                <a:latin typeface="Arial" pitchFamily="34" charset="0"/>
              </a:rPr>
              <a:t> Load growth comes from cell F3</a:t>
            </a:r>
          </a:p>
          <a:p>
            <a:pPr lvl="1" eaLnBrk="1" hangingPunct="1">
              <a:buFontTx/>
              <a:buChar char="•"/>
            </a:pPr>
            <a:r>
              <a:rPr lang="en-US" altLang="en-US" dirty="0" smtClean="0">
                <a:latin typeface="Arial" pitchFamily="34" charset="0"/>
              </a:rPr>
              <a:t>Change bright green text to black</a:t>
            </a:r>
          </a:p>
        </p:txBody>
      </p:sp>
    </p:spTree>
    <p:extLst>
      <p:ext uri="{BB962C8B-B14F-4D97-AF65-F5344CB8AC3E}">
        <p14:creationId xmlns:p14="http://schemas.microsoft.com/office/powerpoint/2010/main" val="32322799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778" eaLnBrk="0" hangingPunct="0">
              <a:defRPr sz="2800">
                <a:solidFill>
                  <a:schemeClr val="tx2"/>
                </a:solidFill>
                <a:latin typeface="Arial" pitchFamily="34" charset="0"/>
              </a:defRPr>
            </a:lvl1pPr>
            <a:lvl2pPr marL="750103" indent="-288500" defTabSz="908778" eaLnBrk="0" hangingPunct="0">
              <a:defRPr sz="2800">
                <a:solidFill>
                  <a:schemeClr val="tx2"/>
                </a:solidFill>
                <a:latin typeface="Arial" pitchFamily="34" charset="0"/>
              </a:defRPr>
            </a:lvl2pPr>
            <a:lvl3pPr marL="1154003" indent="-230801" defTabSz="908778" eaLnBrk="0" hangingPunct="0">
              <a:defRPr sz="2800">
                <a:solidFill>
                  <a:schemeClr val="tx2"/>
                </a:solidFill>
                <a:latin typeface="Arial" pitchFamily="34" charset="0"/>
              </a:defRPr>
            </a:lvl3pPr>
            <a:lvl4pPr marL="1615605" indent="-230801" defTabSz="908778" eaLnBrk="0" hangingPunct="0">
              <a:defRPr sz="2800">
                <a:solidFill>
                  <a:schemeClr val="tx2"/>
                </a:solidFill>
                <a:latin typeface="Arial" pitchFamily="34" charset="0"/>
              </a:defRPr>
            </a:lvl4pPr>
            <a:lvl5pPr marL="2077207" indent="-230801" defTabSz="908778" eaLnBrk="0" hangingPunct="0">
              <a:defRPr sz="2800">
                <a:solidFill>
                  <a:schemeClr val="tx2"/>
                </a:solidFill>
                <a:latin typeface="Arial" pitchFamily="34" charset="0"/>
              </a:defRPr>
            </a:lvl5pPr>
            <a:lvl6pPr marL="2538808" indent="-230801" defTabSz="90877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34" charset="0"/>
              </a:defRPr>
            </a:lvl6pPr>
            <a:lvl7pPr marL="3000409" indent="-230801" defTabSz="90877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34" charset="0"/>
              </a:defRPr>
            </a:lvl7pPr>
            <a:lvl8pPr marL="3462011" indent="-230801" defTabSz="90877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34" charset="0"/>
              </a:defRPr>
            </a:lvl8pPr>
            <a:lvl9pPr marL="3923613" indent="-230801" defTabSz="90877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eaLnBrk="1" hangingPunct="1"/>
            <a:fld id="{3AE438A1-33E9-4D9F-B264-5B6AC28646D7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17</a:t>
            </a:fld>
            <a:endParaRPr lang="en-US" altLang="en-US" sz="1200" dirty="0">
              <a:solidFill>
                <a:srgbClr val="000000"/>
              </a:solidFill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 smtClean="0">
                <a:latin typeface="Arial" pitchFamily="34" charset="0"/>
              </a:rPr>
              <a:t>On this slide, please change:</a:t>
            </a:r>
          </a:p>
          <a:p>
            <a:pPr eaLnBrk="1" hangingPunct="1">
              <a:buFontTx/>
              <a:buChar char="•"/>
            </a:pPr>
            <a:r>
              <a:rPr lang="en-US" altLang="en-US" dirty="0" smtClean="0">
                <a:latin typeface="Arial" pitchFamily="34" charset="0"/>
              </a:rPr>
              <a:t>Muni name</a:t>
            </a:r>
          </a:p>
          <a:p>
            <a:pPr eaLnBrk="1" hangingPunct="1">
              <a:buFontTx/>
              <a:buChar char="•"/>
            </a:pPr>
            <a:r>
              <a:rPr lang="en-US" altLang="en-US" dirty="0" smtClean="0">
                <a:latin typeface="Arial" pitchFamily="34" charset="0"/>
              </a:rPr>
              <a:t>Energy usage</a:t>
            </a:r>
          </a:p>
          <a:p>
            <a:pPr lvl="1" eaLnBrk="1" hangingPunct="1">
              <a:buFontTx/>
              <a:buChar char="•"/>
            </a:pPr>
            <a:r>
              <a:rPr lang="en-US" altLang="en-US" dirty="0" smtClean="0">
                <a:latin typeface="Arial" pitchFamily="34" charset="0"/>
              </a:rPr>
              <a:t>Find this in S:\planning\key files\Forecasted Demand and Energy Graph All.xls</a:t>
            </a:r>
          </a:p>
          <a:p>
            <a:pPr lvl="1" eaLnBrk="1" hangingPunct="1">
              <a:buFontTx/>
              <a:buChar char="•"/>
            </a:pPr>
            <a:r>
              <a:rPr lang="en-US" altLang="en-US" dirty="0" smtClean="0">
                <a:latin typeface="Arial" pitchFamily="34" charset="0"/>
              </a:rPr>
              <a:t>Change the Muni name in Cell</a:t>
            </a:r>
            <a:r>
              <a:rPr lang="en-US" altLang="en-US" baseline="0" dirty="0" smtClean="0">
                <a:latin typeface="Arial" pitchFamily="34" charset="0"/>
              </a:rPr>
              <a:t> B1</a:t>
            </a:r>
            <a:endParaRPr lang="en-US" altLang="en-US" dirty="0" smtClean="0">
              <a:latin typeface="Arial" pitchFamily="34" charset="0"/>
            </a:endParaRPr>
          </a:p>
          <a:p>
            <a:pPr lvl="1" eaLnBrk="1" hangingPunct="1">
              <a:buFontTx/>
              <a:buChar char="•"/>
            </a:pPr>
            <a:r>
              <a:rPr lang="en-US" altLang="en-US" dirty="0" smtClean="0">
                <a:latin typeface="Arial" pitchFamily="34" charset="0"/>
              </a:rPr>
              <a:t>’11, ’12, and ’13 energy numbers will be in the column labeled “Energy” (column D) highlighted</a:t>
            </a:r>
            <a:r>
              <a:rPr lang="en-US" altLang="en-US" baseline="0" dirty="0" smtClean="0">
                <a:latin typeface="Arial" pitchFamily="34" charset="0"/>
              </a:rPr>
              <a:t> o</a:t>
            </a:r>
            <a:r>
              <a:rPr lang="en-US" altLang="en-US" baseline="0" dirty="0" smtClean="0">
                <a:solidFill>
                  <a:srgbClr val="FFC000"/>
                </a:solidFill>
                <a:latin typeface="Arial" pitchFamily="34" charset="0"/>
              </a:rPr>
              <a:t>range</a:t>
            </a:r>
          </a:p>
          <a:p>
            <a:pPr marL="461601" lvl="1" defTabSz="923204" fontAlgn="base">
              <a:spcBef>
                <a:spcPct val="3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altLang="en-US" baseline="0" dirty="0" smtClean="0">
                <a:solidFill>
                  <a:srgbClr val="FFC000"/>
                </a:solidFill>
                <a:latin typeface="Arial" pitchFamily="34" charset="0"/>
              </a:rPr>
              <a:t>’14 Actual plus F</a:t>
            </a:r>
            <a:r>
              <a:rPr lang="en-US" altLang="en-US" dirty="0" smtClean="0">
                <a:latin typeface="Arial" pitchFamily="34" charset="0"/>
              </a:rPr>
              <a:t>orecasted energy will be located in Cell F29</a:t>
            </a:r>
            <a:endParaRPr lang="en-US" altLang="en-US" dirty="0" smtClean="0">
              <a:solidFill>
                <a:srgbClr val="FFC000"/>
              </a:solidFill>
              <a:latin typeface="Arial" pitchFamily="34" charset="0"/>
            </a:endParaRPr>
          </a:p>
          <a:p>
            <a:pPr lvl="1" eaLnBrk="1" hangingPunct="1">
              <a:buFontTx/>
              <a:buChar char="•"/>
            </a:pPr>
            <a:r>
              <a:rPr lang="en-US" altLang="en-US" dirty="0" smtClean="0">
                <a:latin typeface="Arial" pitchFamily="34" charset="0"/>
              </a:rPr>
              <a:t>’15 Forecast will be located</a:t>
            </a:r>
            <a:r>
              <a:rPr lang="en-US" altLang="en-US" baseline="0" dirty="0" smtClean="0">
                <a:latin typeface="Arial" pitchFamily="34" charset="0"/>
              </a:rPr>
              <a:t> in Cell E30 </a:t>
            </a:r>
            <a:endParaRPr lang="en-US" altLang="en-US" dirty="0" smtClean="0">
              <a:latin typeface="Arial" pitchFamily="34" charset="0"/>
            </a:endParaRPr>
          </a:p>
          <a:p>
            <a:pPr lvl="1" eaLnBrk="1" hangingPunct="1">
              <a:buFontTx/>
              <a:buChar char="•"/>
            </a:pPr>
            <a:r>
              <a:rPr lang="en-US" altLang="en-US" dirty="0" smtClean="0">
                <a:latin typeface="Arial" pitchFamily="34" charset="0"/>
              </a:rPr>
              <a:t> Load growth comes from cell F3</a:t>
            </a:r>
          </a:p>
          <a:p>
            <a:pPr lvl="1" eaLnBrk="1" hangingPunct="1">
              <a:buFontTx/>
              <a:buChar char="•"/>
            </a:pPr>
            <a:r>
              <a:rPr lang="en-US" altLang="en-US" dirty="0" smtClean="0">
                <a:latin typeface="Arial" pitchFamily="34" charset="0"/>
              </a:rPr>
              <a:t>Change bright green text to black</a:t>
            </a:r>
          </a:p>
        </p:txBody>
      </p:sp>
    </p:spTree>
    <p:extLst>
      <p:ext uri="{BB962C8B-B14F-4D97-AF65-F5344CB8AC3E}">
        <p14:creationId xmlns:p14="http://schemas.microsoft.com/office/powerpoint/2010/main" val="9549368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985" eaLnBrk="0" hangingPunct="0">
              <a:defRPr sz="2800">
                <a:solidFill>
                  <a:schemeClr val="tx2"/>
                </a:solidFill>
                <a:latin typeface="Arial" pitchFamily="34" charset="0"/>
              </a:defRPr>
            </a:lvl1pPr>
            <a:lvl2pPr marL="750103" indent="-288500" defTabSz="911985" eaLnBrk="0" hangingPunct="0">
              <a:defRPr sz="2800">
                <a:solidFill>
                  <a:schemeClr val="tx2"/>
                </a:solidFill>
                <a:latin typeface="Arial" pitchFamily="34" charset="0"/>
              </a:defRPr>
            </a:lvl2pPr>
            <a:lvl3pPr marL="1154003" indent="-230801" defTabSz="911985" eaLnBrk="0" hangingPunct="0">
              <a:defRPr sz="2800">
                <a:solidFill>
                  <a:schemeClr val="tx2"/>
                </a:solidFill>
                <a:latin typeface="Arial" pitchFamily="34" charset="0"/>
              </a:defRPr>
            </a:lvl3pPr>
            <a:lvl4pPr marL="1615605" indent="-230801" defTabSz="911985" eaLnBrk="0" hangingPunct="0">
              <a:defRPr sz="2800">
                <a:solidFill>
                  <a:schemeClr val="tx2"/>
                </a:solidFill>
                <a:latin typeface="Arial" pitchFamily="34" charset="0"/>
              </a:defRPr>
            </a:lvl4pPr>
            <a:lvl5pPr marL="2077207" indent="-230801" defTabSz="911985" eaLnBrk="0" hangingPunct="0">
              <a:defRPr sz="2800">
                <a:solidFill>
                  <a:schemeClr val="tx2"/>
                </a:solidFill>
                <a:latin typeface="Arial" pitchFamily="34" charset="0"/>
              </a:defRPr>
            </a:lvl5pPr>
            <a:lvl6pPr marL="2538808" indent="-230801" defTabSz="91198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34" charset="0"/>
              </a:defRPr>
            </a:lvl6pPr>
            <a:lvl7pPr marL="3000409" indent="-230801" defTabSz="91198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34" charset="0"/>
              </a:defRPr>
            </a:lvl7pPr>
            <a:lvl8pPr marL="3462011" indent="-230801" defTabSz="91198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34" charset="0"/>
              </a:defRPr>
            </a:lvl8pPr>
            <a:lvl9pPr marL="3923613" indent="-230801" defTabSz="91198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eaLnBrk="1" hangingPunct="1"/>
            <a:fld id="{ACB54CE3-25F1-46A4-A926-52E5AA52586C}" type="slidenum">
              <a:rPr lang="en-US" altLang="en-US" sz="1200">
                <a:solidFill>
                  <a:prstClr val="black"/>
                </a:solidFill>
              </a:rPr>
              <a:pPr eaLnBrk="1" hangingPunct="1"/>
              <a:t>20</a:t>
            </a:fld>
            <a:endParaRPr lang="en-US" altLang="en-US" sz="1200" dirty="0">
              <a:solidFill>
                <a:prstClr val="black"/>
              </a:solidFill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 smtClean="0">
                <a:latin typeface="Arial" pitchFamily="34" charset="0"/>
              </a:rPr>
              <a:t>On this slide, please change:</a:t>
            </a:r>
          </a:p>
          <a:p>
            <a:pPr eaLnBrk="1" hangingPunct="1">
              <a:buFontTx/>
              <a:buChar char="•"/>
            </a:pPr>
            <a:r>
              <a:rPr lang="en-US" altLang="en-US" dirty="0" smtClean="0">
                <a:latin typeface="Arial" pitchFamily="34" charset="0"/>
              </a:rPr>
              <a:t>Graph</a:t>
            </a:r>
          </a:p>
          <a:p>
            <a:pPr lvl="1" eaLnBrk="1" hangingPunct="1">
              <a:buFontTx/>
              <a:buChar char="•"/>
            </a:pPr>
            <a:r>
              <a:rPr lang="en-US" altLang="en-US" dirty="0" smtClean="0">
                <a:latin typeface="Arial" pitchFamily="34" charset="0"/>
              </a:rPr>
              <a:t>Find this in S:\PLANNING\Key Files\MasterChartsGDP.xls</a:t>
            </a:r>
          </a:p>
          <a:p>
            <a:pPr lvl="1" eaLnBrk="1" hangingPunct="1">
              <a:buFontTx/>
              <a:buChar char="•"/>
            </a:pPr>
            <a:r>
              <a:rPr lang="en-US" altLang="en-US" dirty="0" smtClean="0">
                <a:latin typeface="Arial" pitchFamily="34" charset="0"/>
              </a:rPr>
              <a:t>On the “Chart Template” tab in cell C47, enter the name of the Muni and the graph should update.</a:t>
            </a:r>
          </a:p>
          <a:p>
            <a:pPr lvl="1" eaLnBrk="1" hangingPunct="1">
              <a:buFontTx/>
              <a:buChar char="•"/>
            </a:pPr>
            <a:r>
              <a:rPr lang="en-US" altLang="en-US" dirty="0" smtClean="0">
                <a:latin typeface="Arial" pitchFamily="34" charset="0"/>
              </a:rPr>
              <a:t>Copy the graph </a:t>
            </a:r>
          </a:p>
          <a:p>
            <a:pPr lvl="1" eaLnBrk="1" hangingPunct="1">
              <a:buFontTx/>
              <a:buChar char="•"/>
            </a:pPr>
            <a:r>
              <a:rPr lang="en-US" altLang="en-US" dirty="0" smtClean="0">
                <a:latin typeface="Arial" pitchFamily="34" charset="0"/>
              </a:rPr>
              <a:t>When inserting graph in presentation, Paste as Picture</a:t>
            </a:r>
          </a:p>
          <a:p>
            <a:pPr lvl="1" eaLnBrk="1" hangingPunct="1">
              <a:buFontTx/>
              <a:buChar char="•"/>
            </a:pPr>
            <a:r>
              <a:rPr lang="en-US" altLang="en-US" dirty="0" smtClean="0">
                <a:latin typeface="Arial" pitchFamily="34" charset="0"/>
              </a:rPr>
              <a:t>Resize graph to fit page</a:t>
            </a:r>
          </a:p>
        </p:txBody>
      </p:sp>
    </p:spTree>
    <p:extLst>
      <p:ext uri="{BB962C8B-B14F-4D97-AF65-F5344CB8AC3E}">
        <p14:creationId xmlns:p14="http://schemas.microsoft.com/office/powerpoint/2010/main" val="23002254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80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Arial" pitchFamily="34" charset="0"/>
              </a:rPr>
              <a:t>No change</a:t>
            </a:r>
          </a:p>
        </p:txBody>
      </p:sp>
      <p:sp>
        <p:nvSpPr>
          <p:cNvPr id="1280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418" eaLnBrk="0" hangingPunct="0">
              <a:defRPr sz="2800">
                <a:solidFill>
                  <a:schemeClr val="tx2"/>
                </a:solidFill>
                <a:latin typeface="Arial" pitchFamily="34" charset="0"/>
              </a:defRPr>
            </a:lvl1pPr>
            <a:lvl2pPr marL="749637" indent="-288322" defTabSz="911418" eaLnBrk="0" hangingPunct="0">
              <a:defRPr sz="2800">
                <a:solidFill>
                  <a:schemeClr val="tx2"/>
                </a:solidFill>
                <a:latin typeface="Arial" pitchFamily="34" charset="0"/>
              </a:defRPr>
            </a:lvl2pPr>
            <a:lvl3pPr marL="1153287" indent="-230657" defTabSz="911418" eaLnBrk="0" hangingPunct="0">
              <a:defRPr sz="2800">
                <a:solidFill>
                  <a:schemeClr val="tx2"/>
                </a:solidFill>
                <a:latin typeface="Arial" pitchFamily="34" charset="0"/>
              </a:defRPr>
            </a:lvl3pPr>
            <a:lvl4pPr marL="1614602" indent="-230657" defTabSz="911418" eaLnBrk="0" hangingPunct="0">
              <a:defRPr sz="2800">
                <a:solidFill>
                  <a:schemeClr val="tx2"/>
                </a:solidFill>
                <a:latin typeface="Arial" pitchFamily="34" charset="0"/>
              </a:defRPr>
            </a:lvl4pPr>
            <a:lvl5pPr marL="2075917" indent="-230657" defTabSz="911418" eaLnBrk="0" hangingPunct="0">
              <a:defRPr sz="2800">
                <a:solidFill>
                  <a:schemeClr val="tx2"/>
                </a:solidFill>
                <a:latin typeface="Arial" pitchFamily="34" charset="0"/>
              </a:defRPr>
            </a:lvl5pPr>
            <a:lvl6pPr marL="2537231" indent="-230657" defTabSz="91141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34" charset="0"/>
              </a:defRPr>
            </a:lvl6pPr>
            <a:lvl7pPr marL="2998546" indent="-230657" defTabSz="91141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34" charset="0"/>
              </a:defRPr>
            </a:lvl7pPr>
            <a:lvl8pPr marL="3459861" indent="-230657" defTabSz="91141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34" charset="0"/>
              </a:defRPr>
            </a:lvl8pPr>
            <a:lvl9pPr marL="3921176" indent="-230657" defTabSz="91141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eaLnBrk="1" hangingPunct="1"/>
            <a:fld id="{DECEB85C-5CDB-4435-93A7-5AD33E08FB3D}" type="slidenum">
              <a:rPr lang="en-US" altLang="en-US" sz="1200">
                <a:solidFill>
                  <a:schemeClr val="tx1"/>
                </a:solidFill>
              </a:rPr>
              <a:pPr eaLnBrk="1" hangingPunct="1"/>
              <a:t>21</a:t>
            </a:fld>
            <a:endParaRPr lang="en-US" altLang="en-US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4637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41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9637" indent="-288322" defTabSz="91141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3287" indent="-230657" defTabSz="91141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4602" indent="-230657" defTabSz="91141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5917" indent="-230657" defTabSz="91141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7231" indent="-230657" defTabSz="9114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8546" indent="-230657" defTabSz="9114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9861" indent="-230657" defTabSz="9114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21176" indent="-230657" defTabSz="9114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0949FF8-3825-4E76-88AC-B1174803DE5D}" type="slidenum">
              <a:rPr lang="en-US" altLang="en-US"/>
              <a:pPr eaLnBrk="1" hangingPunct="1">
                <a:spcBef>
                  <a:spcPct val="0"/>
                </a:spcBef>
              </a:pPr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30832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95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>
                <a:latin typeface="Arial" pitchFamily="34" charset="0"/>
              </a:rPr>
              <a:t>Change name and placement of orange circle to show load LMP point.</a:t>
            </a:r>
          </a:p>
          <a:p>
            <a:pPr defTabSz="923204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altLang="en-US" dirty="0" smtClean="0">
                <a:latin typeface="Arial" pitchFamily="34" charset="0"/>
              </a:rPr>
              <a:t>Load LMP listed in S:\PLANNING\Key Files\contracts1.xls Congestion Tab Cells S5:W200</a:t>
            </a:r>
          </a:p>
        </p:txBody>
      </p:sp>
      <p:sp>
        <p:nvSpPr>
          <p:cNvPr id="149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985" eaLnBrk="0" hangingPunct="0">
              <a:defRPr sz="2800">
                <a:solidFill>
                  <a:schemeClr val="tx2"/>
                </a:solidFill>
                <a:latin typeface="Arial" pitchFamily="34" charset="0"/>
              </a:defRPr>
            </a:lvl1pPr>
            <a:lvl2pPr marL="750103" indent="-288500" defTabSz="911985" eaLnBrk="0" hangingPunct="0">
              <a:defRPr sz="2800">
                <a:solidFill>
                  <a:schemeClr val="tx2"/>
                </a:solidFill>
                <a:latin typeface="Arial" pitchFamily="34" charset="0"/>
              </a:defRPr>
            </a:lvl2pPr>
            <a:lvl3pPr marL="1154003" indent="-230801" defTabSz="911985" eaLnBrk="0" hangingPunct="0">
              <a:defRPr sz="2800">
                <a:solidFill>
                  <a:schemeClr val="tx2"/>
                </a:solidFill>
                <a:latin typeface="Arial" pitchFamily="34" charset="0"/>
              </a:defRPr>
            </a:lvl3pPr>
            <a:lvl4pPr marL="1615605" indent="-230801" defTabSz="911985" eaLnBrk="0" hangingPunct="0">
              <a:defRPr sz="2800">
                <a:solidFill>
                  <a:schemeClr val="tx2"/>
                </a:solidFill>
                <a:latin typeface="Arial" pitchFamily="34" charset="0"/>
              </a:defRPr>
            </a:lvl4pPr>
            <a:lvl5pPr marL="2077207" indent="-230801" defTabSz="911985" eaLnBrk="0" hangingPunct="0">
              <a:defRPr sz="2800">
                <a:solidFill>
                  <a:schemeClr val="tx2"/>
                </a:solidFill>
                <a:latin typeface="Arial" pitchFamily="34" charset="0"/>
              </a:defRPr>
            </a:lvl5pPr>
            <a:lvl6pPr marL="2538808" indent="-230801" defTabSz="91198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34" charset="0"/>
              </a:defRPr>
            </a:lvl6pPr>
            <a:lvl7pPr marL="3000409" indent="-230801" defTabSz="91198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34" charset="0"/>
              </a:defRPr>
            </a:lvl7pPr>
            <a:lvl8pPr marL="3462011" indent="-230801" defTabSz="91198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34" charset="0"/>
              </a:defRPr>
            </a:lvl8pPr>
            <a:lvl9pPr marL="3923613" indent="-230801" defTabSz="91198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eaLnBrk="1" hangingPunct="1"/>
            <a:fld id="{6E813201-8E90-4F75-AB92-CEFE74ED7A00}" type="slidenum">
              <a:rPr lang="en-US" altLang="en-US" sz="1200">
                <a:solidFill>
                  <a:prstClr val="black"/>
                </a:solidFill>
              </a:rPr>
              <a:pPr eaLnBrk="1" hangingPunct="1"/>
              <a:t>23</a:t>
            </a:fld>
            <a:endParaRPr lang="en-US" alt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4731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>
                <a:latin typeface="Arial" pitchFamily="34" charset="0"/>
              </a:rPr>
              <a:t>Nothing needs changed on this slide.</a:t>
            </a:r>
          </a:p>
        </p:txBody>
      </p:sp>
      <p:sp>
        <p:nvSpPr>
          <p:cNvPr id="1290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985" eaLnBrk="0" hangingPunct="0">
              <a:defRPr sz="2800">
                <a:solidFill>
                  <a:schemeClr val="tx2"/>
                </a:solidFill>
                <a:latin typeface="Arial" pitchFamily="34" charset="0"/>
              </a:defRPr>
            </a:lvl1pPr>
            <a:lvl2pPr marL="750103" indent="-288500" defTabSz="911985" eaLnBrk="0" hangingPunct="0">
              <a:defRPr sz="2800">
                <a:solidFill>
                  <a:schemeClr val="tx2"/>
                </a:solidFill>
                <a:latin typeface="Arial" pitchFamily="34" charset="0"/>
              </a:defRPr>
            </a:lvl2pPr>
            <a:lvl3pPr marL="1154003" indent="-230801" defTabSz="911985" eaLnBrk="0" hangingPunct="0">
              <a:defRPr sz="2800">
                <a:solidFill>
                  <a:schemeClr val="tx2"/>
                </a:solidFill>
                <a:latin typeface="Arial" pitchFamily="34" charset="0"/>
              </a:defRPr>
            </a:lvl3pPr>
            <a:lvl4pPr marL="1615605" indent="-230801" defTabSz="911985" eaLnBrk="0" hangingPunct="0">
              <a:defRPr sz="2800">
                <a:solidFill>
                  <a:schemeClr val="tx2"/>
                </a:solidFill>
                <a:latin typeface="Arial" pitchFamily="34" charset="0"/>
              </a:defRPr>
            </a:lvl4pPr>
            <a:lvl5pPr marL="2077207" indent="-230801" defTabSz="911985" eaLnBrk="0" hangingPunct="0">
              <a:defRPr sz="2800">
                <a:solidFill>
                  <a:schemeClr val="tx2"/>
                </a:solidFill>
                <a:latin typeface="Arial" pitchFamily="34" charset="0"/>
              </a:defRPr>
            </a:lvl5pPr>
            <a:lvl6pPr marL="2538808" indent="-230801" defTabSz="91198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34" charset="0"/>
              </a:defRPr>
            </a:lvl6pPr>
            <a:lvl7pPr marL="3000409" indent="-230801" defTabSz="91198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34" charset="0"/>
              </a:defRPr>
            </a:lvl7pPr>
            <a:lvl8pPr marL="3462011" indent="-230801" defTabSz="91198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34" charset="0"/>
              </a:defRPr>
            </a:lvl8pPr>
            <a:lvl9pPr marL="3923613" indent="-230801" defTabSz="91198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eaLnBrk="1" hangingPunct="1"/>
            <a:fld id="{33EB0B49-E7D7-4A54-951D-4B23BBC965C2}" type="slidenum">
              <a:rPr lang="en-US" altLang="en-US" sz="1200">
                <a:solidFill>
                  <a:prstClr val="black"/>
                </a:solidFill>
              </a:rPr>
              <a:pPr eaLnBrk="1" hangingPunct="1"/>
              <a:t>24</a:t>
            </a:fld>
            <a:endParaRPr lang="en-US" alt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3278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3A98E-F80B-4B09-A301-3D0D6F91D05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1529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985" eaLnBrk="0" hangingPunct="0">
              <a:defRPr sz="2800">
                <a:solidFill>
                  <a:schemeClr val="tx2"/>
                </a:solidFill>
                <a:latin typeface="Arial" pitchFamily="34" charset="0"/>
              </a:defRPr>
            </a:lvl1pPr>
            <a:lvl2pPr marL="750103" indent="-288500" defTabSz="911985" eaLnBrk="0" hangingPunct="0">
              <a:defRPr sz="2800">
                <a:solidFill>
                  <a:schemeClr val="tx2"/>
                </a:solidFill>
                <a:latin typeface="Arial" pitchFamily="34" charset="0"/>
              </a:defRPr>
            </a:lvl2pPr>
            <a:lvl3pPr marL="1154003" indent="-230801" defTabSz="911985" eaLnBrk="0" hangingPunct="0">
              <a:defRPr sz="2800">
                <a:solidFill>
                  <a:schemeClr val="tx2"/>
                </a:solidFill>
                <a:latin typeface="Arial" pitchFamily="34" charset="0"/>
              </a:defRPr>
            </a:lvl3pPr>
            <a:lvl4pPr marL="1615605" indent="-230801" defTabSz="911985" eaLnBrk="0" hangingPunct="0">
              <a:defRPr sz="2800">
                <a:solidFill>
                  <a:schemeClr val="tx2"/>
                </a:solidFill>
                <a:latin typeface="Arial" pitchFamily="34" charset="0"/>
              </a:defRPr>
            </a:lvl4pPr>
            <a:lvl5pPr marL="2077207" indent="-230801" defTabSz="911985" eaLnBrk="0" hangingPunct="0">
              <a:defRPr sz="2800">
                <a:solidFill>
                  <a:schemeClr val="tx2"/>
                </a:solidFill>
                <a:latin typeface="Arial" pitchFamily="34" charset="0"/>
              </a:defRPr>
            </a:lvl5pPr>
            <a:lvl6pPr marL="2538808" indent="-230801" defTabSz="91198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34" charset="0"/>
              </a:defRPr>
            </a:lvl6pPr>
            <a:lvl7pPr marL="3000409" indent="-230801" defTabSz="91198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34" charset="0"/>
              </a:defRPr>
            </a:lvl7pPr>
            <a:lvl8pPr marL="3462011" indent="-230801" defTabSz="91198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34" charset="0"/>
              </a:defRPr>
            </a:lvl8pPr>
            <a:lvl9pPr marL="3923613" indent="-230801" defTabSz="91198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eaLnBrk="1" hangingPunct="1"/>
            <a:fld id="{1A3548CC-E77F-4D76-A130-A91F50733777}" type="slidenum">
              <a:rPr lang="en-US" altLang="en-US" sz="1200">
                <a:solidFill>
                  <a:prstClr val="black"/>
                </a:solidFill>
              </a:rPr>
              <a:pPr eaLnBrk="1" hangingPunct="1"/>
              <a:t>25</a:t>
            </a:fld>
            <a:endParaRPr lang="en-US" altLang="en-US" sz="1200" dirty="0">
              <a:solidFill>
                <a:prstClr val="black"/>
              </a:solidFill>
            </a:endParaRPr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 smtClean="0">
                <a:latin typeface="Arial" pitchFamily="34" charset="0"/>
              </a:rPr>
              <a:t>Nothing needs changed on this slide.</a:t>
            </a:r>
          </a:p>
          <a:p>
            <a:pPr eaLnBrk="1" hangingPunct="1"/>
            <a:endParaRPr lang="en-US" alt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33115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>
                <a:latin typeface="Arial" pitchFamily="34" charset="0"/>
              </a:rPr>
              <a:t>Nothing needs changed on this slide.</a:t>
            </a:r>
          </a:p>
        </p:txBody>
      </p:sp>
      <p:sp>
        <p:nvSpPr>
          <p:cNvPr id="1290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985" eaLnBrk="0" hangingPunct="0">
              <a:defRPr sz="2800">
                <a:solidFill>
                  <a:schemeClr val="tx2"/>
                </a:solidFill>
                <a:latin typeface="Arial" pitchFamily="34" charset="0"/>
              </a:defRPr>
            </a:lvl1pPr>
            <a:lvl2pPr marL="750103" indent="-288500" defTabSz="911985" eaLnBrk="0" hangingPunct="0">
              <a:defRPr sz="2800">
                <a:solidFill>
                  <a:schemeClr val="tx2"/>
                </a:solidFill>
                <a:latin typeface="Arial" pitchFamily="34" charset="0"/>
              </a:defRPr>
            </a:lvl2pPr>
            <a:lvl3pPr marL="1154003" indent="-230801" defTabSz="911985" eaLnBrk="0" hangingPunct="0">
              <a:defRPr sz="2800">
                <a:solidFill>
                  <a:schemeClr val="tx2"/>
                </a:solidFill>
                <a:latin typeface="Arial" pitchFamily="34" charset="0"/>
              </a:defRPr>
            </a:lvl3pPr>
            <a:lvl4pPr marL="1615605" indent="-230801" defTabSz="911985" eaLnBrk="0" hangingPunct="0">
              <a:defRPr sz="2800">
                <a:solidFill>
                  <a:schemeClr val="tx2"/>
                </a:solidFill>
                <a:latin typeface="Arial" pitchFamily="34" charset="0"/>
              </a:defRPr>
            </a:lvl4pPr>
            <a:lvl5pPr marL="2077207" indent="-230801" defTabSz="911985" eaLnBrk="0" hangingPunct="0">
              <a:defRPr sz="2800">
                <a:solidFill>
                  <a:schemeClr val="tx2"/>
                </a:solidFill>
                <a:latin typeface="Arial" pitchFamily="34" charset="0"/>
              </a:defRPr>
            </a:lvl5pPr>
            <a:lvl6pPr marL="2538808" indent="-230801" defTabSz="91198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34" charset="0"/>
              </a:defRPr>
            </a:lvl6pPr>
            <a:lvl7pPr marL="3000409" indent="-230801" defTabSz="91198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34" charset="0"/>
              </a:defRPr>
            </a:lvl7pPr>
            <a:lvl8pPr marL="3462011" indent="-230801" defTabSz="91198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34" charset="0"/>
              </a:defRPr>
            </a:lvl8pPr>
            <a:lvl9pPr marL="3923613" indent="-230801" defTabSz="91198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eaLnBrk="1" hangingPunct="1"/>
            <a:fld id="{33EB0B49-E7D7-4A54-951D-4B23BBC965C2}" type="slidenum">
              <a:rPr lang="en-US" altLang="en-US" sz="1200">
                <a:solidFill>
                  <a:prstClr val="black"/>
                </a:solidFill>
              </a:rPr>
              <a:pPr eaLnBrk="1" hangingPunct="1"/>
              <a:t>26</a:t>
            </a:fld>
            <a:endParaRPr lang="en-US" alt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3278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985" eaLnBrk="0" hangingPunct="0">
              <a:defRPr sz="2800">
                <a:solidFill>
                  <a:schemeClr val="tx2"/>
                </a:solidFill>
                <a:latin typeface="Arial" pitchFamily="34" charset="0"/>
              </a:defRPr>
            </a:lvl1pPr>
            <a:lvl2pPr marL="750103" indent="-288500" defTabSz="911985" eaLnBrk="0" hangingPunct="0">
              <a:defRPr sz="2800">
                <a:solidFill>
                  <a:schemeClr val="tx2"/>
                </a:solidFill>
                <a:latin typeface="Arial" pitchFamily="34" charset="0"/>
              </a:defRPr>
            </a:lvl2pPr>
            <a:lvl3pPr marL="1154003" indent="-230801" defTabSz="911985" eaLnBrk="0" hangingPunct="0">
              <a:defRPr sz="2800">
                <a:solidFill>
                  <a:schemeClr val="tx2"/>
                </a:solidFill>
                <a:latin typeface="Arial" pitchFamily="34" charset="0"/>
              </a:defRPr>
            </a:lvl3pPr>
            <a:lvl4pPr marL="1615605" indent="-230801" defTabSz="911985" eaLnBrk="0" hangingPunct="0">
              <a:defRPr sz="2800">
                <a:solidFill>
                  <a:schemeClr val="tx2"/>
                </a:solidFill>
                <a:latin typeface="Arial" pitchFamily="34" charset="0"/>
              </a:defRPr>
            </a:lvl4pPr>
            <a:lvl5pPr marL="2077207" indent="-230801" defTabSz="911985" eaLnBrk="0" hangingPunct="0">
              <a:defRPr sz="2800">
                <a:solidFill>
                  <a:schemeClr val="tx2"/>
                </a:solidFill>
                <a:latin typeface="Arial" pitchFamily="34" charset="0"/>
              </a:defRPr>
            </a:lvl5pPr>
            <a:lvl6pPr marL="2538808" indent="-230801" defTabSz="91198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34" charset="0"/>
              </a:defRPr>
            </a:lvl6pPr>
            <a:lvl7pPr marL="3000409" indent="-230801" defTabSz="91198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34" charset="0"/>
              </a:defRPr>
            </a:lvl7pPr>
            <a:lvl8pPr marL="3462011" indent="-230801" defTabSz="91198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34" charset="0"/>
              </a:defRPr>
            </a:lvl8pPr>
            <a:lvl9pPr marL="3923613" indent="-230801" defTabSz="91198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eaLnBrk="1" hangingPunct="1"/>
            <a:fld id="{0962B1B4-5F8F-4B50-BAE7-9F6FF05C539E}" type="slidenum">
              <a:rPr lang="en-US" altLang="en-US" sz="1200">
                <a:solidFill>
                  <a:prstClr val="black"/>
                </a:solidFill>
              </a:rPr>
              <a:pPr eaLnBrk="1" hangingPunct="1"/>
              <a:t>27</a:t>
            </a:fld>
            <a:endParaRPr lang="en-US" altLang="en-US" sz="1200" dirty="0">
              <a:solidFill>
                <a:prstClr val="black"/>
              </a:solidFill>
            </a:endParaRPr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Char char="•"/>
              <a:defRPr/>
            </a:pPr>
            <a:r>
              <a:rPr lang="en-US" dirty="0" smtClean="0">
                <a:latin typeface="Arial" pitchFamily="34" charset="0"/>
              </a:rPr>
              <a:t>For all </a:t>
            </a:r>
            <a:r>
              <a:rPr lang="en-US" b="1" dirty="0" smtClean="0">
                <a:latin typeface="Arial" pitchFamily="34" charset="0"/>
              </a:rPr>
              <a:t>Pennsylvania</a:t>
            </a:r>
            <a:r>
              <a:rPr lang="en-US" dirty="0" smtClean="0">
                <a:latin typeface="Arial" pitchFamily="34" charset="0"/>
              </a:rPr>
              <a:t> members that are not in PPL.</a:t>
            </a:r>
          </a:p>
          <a:p>
            <a:pPr eaLnBrk="1" hangingPunct="1">
              <a:buFontTx/>
              <a:buChar char="•"/>
              <a:defRPr/>
            </a:pPr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68599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S:\PLANNING\Key</a:t>
            </a:r>
            <a:r>
              <a:rPr lang="en-US" baseline="0" dirty="0" smtClean="0"/>
              <a:t> Files\C</a:t>
            </a:r>
            <a:r>
              <a:rPr lang="en-US" dirty="0" smtClean="0"/>
              <a:t>apacity Long Term Needs and Purchase Strategy.xlsm</a:t>
            </a:r>
          </a:p>
          <a:p>
            <a:pPr>
              <a:defRPr/>
            </a:pPr>
            <a:endParaRPr lang="en-US" dirty="0" smtClean="0"/>
          </a:p>
          <a:p>
            <a:pPr marL="170954" indent="-170954">
              <a:buFont typeface="Arial" pitchFamily="34" charset="0"/>
              <a:buChar char="•"/>
              <a:defRPr/>
            </a:pPr>
            <a:r>
              <a:rPr lang="en-US" dirty="0" smtClean="0"/>
              <a:t>Type in the muni name in C33, give it a second to refresh, then hit the “unhide rows” button, then the “hide rows” button.</a:t>
            </a:r>
          </a:p>
          <a:p>
            <a:pPr marL="170954" indent="-170954">
              <a:buFont typeface="Arial" pitchFamily="34" charset="0"/>
              <a:buChar char="•"/>
              <a:defRPr/>
            </a:pPr>
            <a:r>
              <a:rPr lang="en-US" dirty="0" smtClean="0"/>
              <a:t>Copy graph.</a:t>
            </a:r>
          </a:p>
          <a:p>
            <a:pPr marL="170954" indent="-170954">
              <a:buFont typeface="Arial" pitchFamily="34" charset="0"/>
              <a:buChar char="•"/>
              <a:defRPr/>
            </a:pPr>
            <a:endParaRPr lang="en-US" dirty="0" smtClean="0"/>
          </a:p>
          <a:p>
            <a:pPr eaLnBrk="1" hangingPunct="1">
              <a:buFontTx/>
              <a:buChar char="•"/>
              <a:defRPr/>
            </a:pPr>
            <a:r>
              <a:rPr lang="en-US" dirty="0" smtClean="0"/>
              <a:t>To paste on slide, Paste as Picture</a:t>
            </a:r>
          </a:p>
          <a:p>
            <a:pPr eaLnBrk="1" hangingPunct="1">
              <a:buFontTx/>
              <a:buChar char="•"/>
              <a:defRPr/>
            </a:pPr>
            <a:r>
              <a:rPr lang="en-US" dirty="0" smtClean="0"/>
              <a:t>Resize the graph to fit on the page (see example above)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985" eaLnBrk="0" hangingPunct="0">
              <a:defRPr sz="2800">
                <a:solidFill>
                  <a:schemeClr val="tx2"/>
                </a:solidFill>
                <a:latin typeface="Arial" pitchFamily="34" charset="0"/>
              </a:defRPr>
            </a:lvl1pPr>
            <a:lvl2pPr marL="750103" indent="-288500" defTabSz="911985" eaLnBrk="0" hangingPunct="0">
              <a:defRPr sz="2800">
                <a:solidFill>
                  <a:schemeClr val="tx2"/>
                </a:solidFill>
                <a:latin typeface="Arial" pitchFamily="34" charset="0"/>
              </a:defRPr>
            </a:lvl2pPr>
            <a:lvl3pPr marL="1154003" indent="-230801" defTabSz="911985" eaLnBrk="0" hangingPunct="0">
              <a:defRPr sz="2800">
                <a:solidFill>
                  <a:schemeClr val="tx2"/>
                </a:solidFill>
                <a:latin typeface="Arial" pitchFamily="34" charset="0"/>
              </a:defRPr>
            </a:lvl3pPr>
            <a:lvl4pPr marL="1615605" indent="-230801" defTabSz="911985" eaLnBrk="0" hangingPunct="0">
              <a:defRPr sz="2800">
                <a:solidFill>
                  <a:schemeClr val="tx2"/>
                </a:solidFill>
                <a:latin typeface="Arial" pitchFamily="34" charset="0"/>
              </a:defRPr>
            </a:lvl4pPr>
            <a:lvl5pPr marL="2077207" indent="-230801" defTabSz="911985" eaLnBrk="0" hangingPunct="0">
              <a:defRPr sz="2800">
                <a:solidFill>
                  <a:schemeClr val="tx2"/>
                </a:solidFill>
                <a:latin typeface="Arial" pitchFamily="34" charset="0"/>
              </a:defRPr>
            </a:lvl5pPr>
            <a:lvl6pPr marL="2538808" indent="-230801" defTabSz="91198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34" charset="0"/>
              </a:defRPr>
            </a:lvl6pPr>
            <a:lvl7pPr marL="3000409" indent="-230801" defTabSz="91198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34" charset="0"/>
              </a:defRPr>
            </a:lvl7pPr>
            <a:lvl8pPr marL="3462011" indent="-230801" defTabSz="91198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34" charset="0"/>
              </a:defRPr>
            </a:lvl8pPr>
            <a:lvl9pPr marL="3923613" indent="-230801" defTabSz="91198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eaLnBrk="1" hangingPunct="1"/>
            <a:fld id="{29AA54DD-8E2B-4816-8D37-DB03E8819184}" type="slidenum">
              <a:rPr lang="en-US" altLang="en-US" sz="1200">
                <a:solidFill>
                  <a:prstClr val="black"/>
                </a:solidFill>
              </a:rPr>
              <a:pPr eaLnBrk="1" hangingPunct="1"/>
              <a:t>28</a:t>
            </a:fld>
            <a:endParaRPr lang="en-US" alt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24855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Open </a:t>
            </a:r>
            <a:r>
              <a:rPr lang="en-US" b="1" dirty="0" smtClean="0"/>
              <a:t>S:\PLANNING\Key Files\Capacity Charges and Credits Comparison.xlsx</a:t>
            </a:r>
          </a:p>
          <a:p>
            <a:endParaRPr lang="en-US" b="0" dirty="0" smtClean="0"/>
          </a:p>
          <a:p>
            <a:r>
              <a:rPr lang="en-US" b="0" dirty="0" smtClean="0"/>
              <a:t>-</a:t>
            </a:r>
            <a:r>
              <a:rPr lang="en-US" b="0" baseline="0" dirty="0" smtClean="0"/>
              <a:t> </a:t>
            </a:r>
            <a:r>
              <a:rPr lang="en-US" b="0" dirty="0" smtClean="0"/>
              <a:t>Do Not Update</a:t>
            </a:r>
          </a:p>
          <a:p>
            <a:r>
              <a:rPr lang="en-US" b="0" dirty="0" smtClean="0"/>
              <a:t>- Type Muni Name in Cell C2 on the “User” tab</a:t>
            </a:r>
          </a:p>
          <a:p>
            <a:r>
              <a:rPr lang="en-US" b="0" dirty="0" smtClean="0"/>
              <a:t>- Chart will update</a:t>
            </a:r>
          </a:p>
          <a:p>
            <a:r>
              <a:rPr lang="en-US" b="0" dirty="0" smtClean="0"/>
              <a:t>- Copy and paste as picture</a:t>
            </a:r>
          </a:p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B17346-1A1D-4A83-88AE-ED90F8D3D657}" type="slidenum">
              <a:rPr lang="en-US" smtClean="0">
                <a:solidFill>
                  <a:srgbClr val="1F497D"/>
                </a:solidFill>
              </a:rPr>
              <a:pPr>
                <a:defRPr/>
              </a:pPr>
              <a:t>29</a:t>
            </a:fld>
            <a:endParaRPr lang="en-US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7645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Arial" pitchFamily="34" charset="0"/>
              </a:rPr>
              <a:t>Nothing needs changed on this slide.</a:t>
            </a:r>
          </a:p>
        </p:txBody>
      </p:sp>
      <p:sp>
        <p:nvSpPr>
          <p:cNvPr id="1290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985" eaLnBrk="0" hangingPunct="0">
              <a:defRPr sz="2800">
                <a:solidFill>
                  <a:schemeClr val="tx2"/>
                </a:solidFill>
                <a:latin typeface="Arial" pitchFamily="34" charset="0"/>
              </a:defRPr>
            </a:lvl1pPr>
            <a:lvl2pPr marL="750103" indent="-288500" defTabSz="911985" eaLnBrk="0" hangingPunct="0">
              <a:defRPr sz="2800">
                <a:solidFill>
                  <a:schemeClr val="tx2"/>
                </a:solidFill>
                <a:latin typeface="Arial" pitchFamily="34" charset="0"/>
              </a:defRPr>
            </a:lvl2pPr>
            <a:lvl3pPr marL="1154003" indent="-230801" defTabSz="911985" eaLnBrk="0" hangingPunct="0">
              <a:defRPr sz="2800">
                <a:solidFill>
                  <a:schemeClr val="tx2"/>
                </a:solidFill>
                <a:latin typeface="Arial" pitchFamily="34" charset="0"/>
              </a:defRPr>
            </a:lvl3pPr>
            <a:lvl4pPr marL="1615605" indent="-230801" defTabSz="911985" eaLnBrk="0" hangingPunct="0">
              <a:defRPr sz="2800">
                <a:solidFill>
                  <a:schemeClr val="tx2"/>
                </a:solidFill>
                <a:latin typeface="Arial" pitchFamily="34" charset="0"/>
              </a:defRPr>
            </a:lvl4pPr>
            <a:lvl5pPr marL="2077207" indent="-230801" defTabSz="911985" eaLnBrk="0" hangingPunct="0">
              <a:defRPr sz="2800">
                <a:solidFill>
                  <a:schemeClr val="tx2"/>
                </a:solidFill>
                <a:latin typeface="Arial" pitchFamily="34" charset="0"/>
              </a:defRPr>
            </a:lvl5pPr>
            <a:lvl6pPr marL="2538808" indent="-230801" defTabSz="91198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34" charset="0"/>
              </a:defRPr>
            </a:lvl6pPr>
            <a:lvl7pPr marL="3000409" indent="-230801" defTabSz="91198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34" charset="0"/>
              </a:defRPr>
            </a:lvl7pPr>
            <a:lvl8pPr marL="3462011" indent="-230801" defTabSz="91198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34" charset="0"/>
              </a:defRPr>
            </a:lvl8pPr>
            <a:lvl9pPr marL="3923613" indent="-230801" defTabSz="91198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eaLnBrk="1" hangingPunct="1"/>
            <a:fld id="{33EB0B49-E7D7-4A54-951D-4B23BBC965C2}" type="slidenum">
              <a:rPr lang="en-US" altLang="en-US" sz="1200">
                <a:solidFill>
                  <a:prstClr val="black"/>
                </a:solidFill>
              </a:rPr>
              <a:pPr eaLnBrk="1" hangingPunct="1"/>
              <a:t>30</a:t>
            </a:fld>
            <a:endParaRPr lang="en-US" alt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32789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95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>
                <a:latin typeface="Arial" pitchFamily="34" charset="0"/>
              </a:rPr>
              <a:t>Change name and placement of orange circle to show load </a:t>
            </a:r>
            <a:r>
              <a:rPr lang="en-US" altLang="en-US" dirty="0" err="1" smtClean="0">
                <a:latin typeface="Arial" pitchFamily="34" charset="0"/>
              </a:rPr>
              <a:t>LMP</a:t>
            </a:r>
            <a:r>
              <a:rPr lang="en-US" altLang="en-US" dirty="0" smtClean="0">
                <a:latin typeface="Arial" pitchFamily="34" charset="0"/>
              </a:rPr>
              <a:t> point.</a:t>
            </a:r>
          </a:p>
          <a:p>
            <a:pPr defTabSz="923204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altLang="en-US" dirty="0" smtClean="0">
                <a:latin typeface="Arial" pitchFamily="34" charset="0"/>
              </a:rPr>
              <a:t>Load </a:t>
            </a:r>
            <a:r>
              <a:rPr lang="en-US" altLang="en-US" dirty="0" err="1" smtClean="0">
                <a:latin typeface="Arial" pitchFamily="34" charset="0"/>
              </a:rPr>
              <a:t>LMP</a:t>
            </a:r>
            <a:r>
              <a:rPr lang="en-US" altLang="en-US" dirty="0" smtClean="0">
                <a:latin typeface="Arial" pitchFamily="34" charset="0"/>
              </a:rPr>
              <a:t> listed in S:\PLANNING\Key Files\contracts1.xls Congestion Tab Cells S5:W200</a:t>
            </a:r>
          </a:p>
        </p:txBody>
      </p:sp>
      <p:sp>
        <p:nvSpPr>
          <p:cNvPr id="149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985" eaLnBrk="0" hangingPunct="0">
              <a:defRPr sz="2800">
                <a:solidFill>
                  <a:schemeClr val="tx2"/>
                </a:solidFill>
                <a:latin typeface="Arial" pitchFamily="34" charset="0"/>
              </a:defRPr>
            </a:lvl1pPr>
            <a:lvl2pPr marL="750103" indent="-288500" defTabSz="911985" eaLnBrk="0" hangingPunct="0">
              <a:defRPr sz="2800">
                <a:solidFill>
                  <a:schemeClr val="tx2"/>
                </a:solidFill>
                <a:latin typeface="Arial" pitchFamily="34" charset="0"/>
              </a:defRPr>
            </a:lvl2pPr>
            <a:lvl3pPr marL="1154003" indent="-230801" defTabSz="911985" eaLnBrk="0" hangingPunct="0">
              <a:defRPr sz="2800">
                <a:solidFill>
                  <a:schemeClr val="tx2"/>
                </a:solidFill>
                <a:latin typeface="Arial" pitchFamily="34" charset="0"/>
              </a:defRPr>
            </a:lvl3pPr>
            <a:lvl4pPr marL="1615605" indent="-230801" defTabSz="911985" eaLnBrk="0" hangingPunct="0">
              <a:defRPr sz="2800">
                <a:solidFill>
                  <a:schemeClr val="tx2"/>
                </a:solidFill>
                <a:latin typeface="Arial" pitchFamily="34" charset="0"/>
              </a:defRPr>
            </a:lvl4pPr>
            <a:lvl5pPr marL="2077207" indent="-230801" defTabSz="911985" eaLnBrk="0" hangingPunct="0">
              <a:defRPr sz="2800">
                <a:solidFill>
                  <a:schemeClr val="tx2"/>
                </a:solidFill>
                <a:latin typeface="Arial" pitchFamily="34" charset="0"/>
              </a:defRPr>
            </a:lvl5pPr>
            <a:lvl6pPr marL="2538808" indent="-230801" defTabSz="91198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34" charset="0"/>
              </a:defRPr>
            </a:lvl6pPr>
            <a:lvl7pPr marL="3000409" indent="-230801" defTabSz="91198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34" charset="0"/>
              </a:defRPr>
            </a:lvl7pPr>
            <a:lvl8pPr marL="3462011" indent="-230801" defTabSz="91198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34" charset="0"/>
              </a:defRPr>
            </a:lvl8pPr>
            <a:lvl9pPr marL="3923613" indent="-230801" defTabSz="91198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eaLnBrk="1" hangingPunct="1"/>
            <a:fld id="{6E813201-8E90-4F75-AB92-CEFE74ED7A00}" type="slidenum">
              <a:rPr lang="en-US" altLang="en-US" sz="1200">
                <a:solidFill>
                  <a:prstClr val="black"/>
                </a:solidFill>
              </a:rPr>
              <a:pPr eaLnBrk="1" hangingPunct="1"/>
              <a:t>31</a:t>
            </a:fld>
            <a:endParaRPr lang="en-US" alt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47319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Open </a:t>
            </a:r>
            <a:r>
              <a:rPr lang="en-US" b="1" dirty="0" smtClean="0"/>
              <a:t>S:\PLANNING\Key Files\Transmission Charges and Credits Comparison.xlsx</a:t>
            </a:r>
          </a:p>
          <a:p>
            <a:endParaRPr lang="en-US" b="0" dirty="0" smtClean="0"/>
          </a:p>
          <a:p>
            <a:r>
              <a:rPr lang="en-US" b="0" dirty="0" smtClean="0"/>
              <a:t>-</a:t>
            </a:r>
            <a:r>
              <a:rPr lang="en-US" b="0" baseline="0" dirty="0" smtClean="0"/>
              <a:t> </a:t>
            </a:r>
            <a:r>
              <a:rPr lang="en-US" b="0" dirty="0" smtClean="0"/>
              <a:t>Do Not Update</a:t>
            </a:r>
          </a:p>
          <a:p>
            <a:r>
              <a:rPr lang="en-US" b="0" dirty="0" smtClean="0"/>
              <a:t>- Type Muni Name in Cell C2 on the “User” tab</a:t>
            </a:r>
          </a:p>
          <a:p>
            <a:r>
              <a:rPr lang="en-US" b="0" dirty="0" smtClean="0"/>
              <a:t>- Chart will update</a:t>
            </a:r>
          </a:p>
          <a:p>
            <a:r>
              <a:rPr lang="en-US" b="0" dirty="0" smtClean="0"/>
              <a:t>- Copy and paste as picture</a:t>
            </a:r>
          </a:p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B17346-1A1D-4A83-88AE-ED90F8D3D657}" type="slidenum">
              <a:rPr lang="en-US" smtClean="0">
                <a:solidFill>
                  <a:srgbClr val="1F497D"/>
                </a:solidFill>
              </a:rPr>
              <a:pPr>
                <a:defRPr/>
              </a:pPr>
              <a:t>32</a:t>
            </a:fld>
            <a:endParaRPr lang="en-US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7645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170" eaLnBrk="0" hangingPunct="0">
              <a:defRPr sz="2800">
                <a:solidFill>
                  <a:schemeClr val="tx2"/>
                </a:solidFill>
                <a:latin typeface="Arial" pitchFamily="34" charset="0"/>
              </a:defRPr>
            </a:lvl1pPr>
            <a:lvl2pPr marL="749600" indent="-288308" defTabSz="908170" eaLnBrk="0" hangingPunct="0">
              <a:defRPr sz="2800">
                <a:solidFill>
                  <a:schemeClr val="tx2"/>
                </a:solidFill>
                <a:latin typeface="Arial" pitchFamily="34" charset="0"/>
              </a:defRPr>
            </a:lvl2pPr>
            <a:lvl3pPr marL="1153230" indent="-230646" defTabSz="908170" eaLnBrk="0" hangingPunct="0">
              <a:defRPr sz="2800">
                <a:solidFill>
                  <a:schemeClr val="tx2"/>
                </a:solidFill>
                <a:latin typeface="Arial" pitchFamily="34" charset="0"/>
              </a:defRPr>
            </a:lvl3pPr>
            <a:lvl4pPr marL="1614524" indent="-230646" defTabSz="908170" eaLnBrk="0" hangingPunct="0">
              <a:defRPr sz="2800">
                <a:solidFill>
                  <a:schemeClr val="tx2"/>
                </a:solidFill>
                <a:latin typeface="Arial" pitchFamily="34" charset="0"/>
              </a:defRPr>
            </a:lvl4pPr>
            <a:lvl5pPr marL="2075817" indent="-230646" defTabSz="908170" eaLnBrk="0" hangingPunct="0">
              <a:defRPr sz="2800">
                <a:solidFill>
                  <a:schemeClr val="tx2"/>
                </a:solidFill>
                <a:latin typeface="Arial" pitchFamily="34" charset="0"/>
              </a:defRPr>
            </a:lvl5pPr>
            <a:lvl6pPr marL="2537108" indent="-230646" defTabSz="90817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34" charset="0"/>
              </a:defRPr>
            </a:lvl6pPr>
            <a:lvl7pPr marL="2998401" indent="-230646" defTabSz="90817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34" charset="0"/>
              </a:defRPr>
            </a:lvl7pPr>
            <a:lvl8pPr marL="3459694" indent="-230646" defTabSz="90817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34" charset="0"/>
              </a:defRPr>
            </a:lvl8pPr>
            <a:lvl9pPr marL="3920987" indent="-230646" defTabSz="90817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0000"/>
                </a:solidFill>
              </a:rPr>
              <a:t>This Text will go in the notes area</a:t>
            </a:r>
            <a:endParaRPr lang="en-US" altLang="en-US" sz="1200" dirty="0">
              <a:solidFill>
                <a:srgbClr val="000000"/>
              </a:solidFill>
            </a:endParaRPr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endParaRPr lang="en-US" alt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85230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985" eaLnBrk="0" hangingPunct="0">
              <a:defRPr sz="2800">
                <a:solidFill>
                  <a:schemeClr val="tx2"/>
                </a:solidFill>
                <a:latin typeface="Arial" pitchFamily="34" charset="0"/>
              </a:defRPr>
            </a:lvl1pPr>
            <a:lvl2pPr marL="750103" indent="-288500" defTabSz="911985" eaLnBrk="0" hangingPunct="0">
              <a:defRPr sz="2800">
                <a:solidFill>
                  <a:schemeClr val="tx2"/>
                </a:solidFill>
                <a:latin typeface="Arial" pitchFamily="34" charset="0"/>
              </a:defRPr>
            </a:lvl2pPr>
            <a:lvl3pPr marL="1154003" indent="-230801" defTabSz="911985" eaLnBrk="0" hangingPunct="0">
              <a:defRPr sz="2800">
                <a:solidFill>
                  <a:schemeClr val="tx2"/>
                </a:solidFill>
                <a:latin typeface="Arial" pitchFamily="34" charset="0"/>
              </a:defRPr>
            </a:lvl3pPr>
            <a:lvl4pPr marL="1615605" indent="-230801" defTabSz="911985" eaLnBrk="0" hangingPunct="0">
              <a:defRPr sz="2800">
                <a:solidFill>
                  <a:schemeClr val="tx2"/>
                </a:solidFill>
                <a:latin typeface="Arial" pitchFamily="34" charset="0"/>
              </a:defRPr>
            </a:lvl4pPr>
            <a:lvl5pPr marL="2077207" indent="-230801" defTabSz="911985" eaLnBrk="0" hangingPunct="0">
              <a:defRPr sz="2800">
                <a:solidFill>
                  <a:schemeClr val="tx2"/>
                </a:solidFill>
                <a:latin typeface="Arial" pitchFamily="34" charset="0"/>
              </a:defRPr>
            </a:lvl5pPr>
            <a:lvl6pPr marL="2538808" indent="-230801" defTabSz="91198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34" charset="0"/>
              </a:defRPr>
            </a:lvl6pPr>
            <a:lvl7pPr marL="3000409" indent="-230801" defTabSz="91198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34" charset="0"/>
              </a:defRPr>
            </a:lvl7pPr>
            <a:lvl8pPr marL="3462011" indent="-230801" defTabSz="91198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34" charset="0"/>
              </a:defRPr>
            </a:lvl8pPr>
            <a:lvl9pPr marL="3923613" indent="-230801" defTabSz="91198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eaLnBrk="1" hangingPunct="1"/>
            <a:fld id="{58C328E9-6A44-4FD5-90E6-475E6ED12930}" type="slidenum">
              <a:rPr lang="en-US" altLang="en-US" sz="1200">
                <a:solidFill>
                  <a:prstClr val="black"/>
                </a:solidFill>
              </a:rPr>
              <a:pPr eaLnBrk="1" hangingPunct="1"/>
              <a:t>34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189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latin typeface="Arial" pitchFamily="34" charset="0"/>
              </a:rPr>
              <a:t>Nothing needs changed on this slide.</a:t>
            </a:r>
          </a:p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504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3A98E-F80B-4B09-A301-3D0D6F91D05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4043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418" eaLnBrk="0" hangingPunct="0">
              <a:defRPr sz="2800">
                <a:solidFill>
                  <a:schemeClr val="tx2"/>
                </a:solidFill>
                <a:latin typeface="Arial" pitchFamily="34" charset="0"/>
              </a:defRPr>
            </a:lvl1pPr>
            <a:lvl2pPr marL="749637" indent="-288322" defTabSz="911418" eaLnBrk="0" hangingPunct="0">
              <a:defRPr sz="2800">
                <a:solidFill>
                  <a:schemeClr val="tx2"/>
                </a:solidFill>
                <a:latin typeface="Arial" pitchFamily="34" charset="0"/>
              </a:defRPr>
            </a:lvl2pPr>
            <a:lvl3pPr marL="1153287" indent="-230657" defTabSz="911418" eaLnBrk="0" hangingPunct="0">
              <a:defRPr sz="2800">
                <a:solidFill>
                  <a:schemeClr val="tx2"/>
                </a:solidFill>
                <a:latin typeface="Arial" pitchFamily="34" charset="0"/>
              </a:defRPr>
            </a:lvl3pPr>
            <a:lvl4pPr marL="1614602" indent="-230657" defTabSz="911418" eaLnBrk="0" hangingPunct="0">
              <a:defRPr sz="2800">
                <a:solidFill>
                  <a:schemeClr val="tx2"/>
                </a:solidFill>
                <a:latin typeface="Arial" pitchFamily="34" charset="0"/>
              </a:defRPr>
            </a:lvl4pPr>
            <a:lvl5pPr marL="2075917" indent="-230657" defTabSz="911418" eaLnBrk="0" hangingPunct="0">
              <a:defRPr sz="2800">
                <a:solidFill>
                  <a:schemeClr val="tx2"/>
                </a:solidFill>
                <a:latin typeface="Arial" pitchFamily="34" charset="0"/>
              </a:defRPr>
            </a:lvl5pPr>
            <a:lvl6pPr marL="2537231" indent="-230657" defTabSz="91141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34" charset="0"/>
              </a:defRPr>
            </a:lvl6pPr>
            <a:lvl7pPr marL="2998546" indent="-230657" defTabSz="91141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34" charset="0"/>
              </a:defRPr>
            </a:lvl7pPr>
            <a:lvl8pPr marL="3459861" indent="-230657" defTabSz="91141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34" charset="0"/>
              </a:defRPr>
            </a:lvl8pPr>
            <a:lvl9pPr marL="3921176" indent="-230657" defTabSz="91141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eaLnBrk="1" hangingPunct="1"/>
            <a:fld id="{A99ABC35-EC15-4545-9A85-0DEFA1EB8FF2}" type="slidenum">
              <a:rPr lang="en-US" altLang="en-US" sz="1200">
                <a:solidFill>
                  <a:schemeClr val="tx1"/>
                </a:solidFill>
              </a:rPr>
              <a:pPr eaLnBrk="1" hangingPunct="1"/>
              <a:t>35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190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 smtClean="0">
                <a:latin typeface="Arial" pitchFamily="34" charset="0"/>
              </a:rPr>
              <a:t>Nothing needs changed on this slide.</a:t>
            </a:r>
          </a:p>
          <a:p>
            <a:pPr eaLnBrk="1" hangingPunct="1"/>
            <a:r>
              <a:rPr lang="en-US" altLang="en-US" dirty="0" smtClean="0">
                <a:latin typeface="Arial" pitchFamily="34" charset="0"/>
              </a:rPr>
              <a:t>Updated 1/19/16 Key</a:t>
            </a:r>
            <a:r>
              <a:rPr lang="en-US" altLang="en-US" baseline="0" dirty="0" smtClean="0">
                <a:latin typeface="Arial" pitchFamily="34" charset="0"/>
              </a:rPr>
              <a:t> Files &gt; nextyearpricegraph.xls</a:t>
            </a:r>
            <a:endParaRPr lang="en-US" altLang="en-US" dirty="0" smtClean="0">
              <a:latin typeface="Arial" pitchFamily="34" charset="0"/>
            </a:endParaRPr>
          </a:p>
          <a:p>
            <a:pPr eaLnBrk="1" hangingPunct="1"/>
            <a:endParaRPr lang="en-US" alt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45392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altLang="en-US" dirty="0" smtClean="0">
                <a:latin typeface="Arial" pitchFamily="34" charset="0"/>
              </a:rPr>
              <a:t>Pennsylvania member?</a:t>
            </a:r>
          </a:p>
          <a:p>
            <a:pPr lvl="1" eaLnBrk="1" hangingPunct="1">
              <a:buFontTx/>
              <a:buChar char="•"/>
            </a:pPr>
            <a:r>
              <a:rPr lang="en-US" altLang="en-US" dirty="0" smtClean="0">
                <a:latin typeface="Arial" pitchFamily="34" charset="0"/>
              </a:rPr>
              <a:t>If no, delete this slide</a:t>
            </a:r>
          </a:p>
          <a:p>
            <a:pPr lvl="1" eaLnBrk="1" hangingPunct="1">
              <a:buFontTx/>
              <a:buChar char="•"/>
            </a:pPr>
            <a:r>
              <a:rPr lang="en-US" altLang="en-US" dirty="0" smtClean="0">
                <a:latin typeface="Arial" pitchFamily="34" charset="0"/>
              </a:rPr>
              <a:t>If yes, please update:</a:t>
            </a:r>
          </a:p>
          <a:p>
            <a:pPr lvl="2" eaLnBrk="1" hangingPunct="1">
              <a:buFontTx/>
              <a:buChar char="•"/>
            </a:pPr>
            <a:r>
              <a:rPr lang="en-US" altLang="en-US" dirty="0" smtClean="0">
                <a:latin typeface="Arial" pitchFamily="34" charset="0"/>
              </a:rPr>
              <a:t>Muni name</a:t>
            </a:r>
          </a:p>
          <a:p>
            <a:pPr lvl="1" eaLnBrk="1" hangingPunct="1">
              <a:buFontTx/>
              <a:buChar char="•"/>
            </a:pPr>
            <a:r>
              <a:rPr lang="en-US" altLang="en-US" dirty="0" smtClean="0">
                <a:latin typeface="Arial" pitchFamily="34" charset="0"/>
              </a:rPr>
              <a:t>Get 2013 average from CONTRACTS1 file, NYPA tab, cells M3</a:t>
            </a:r>
            <a:r>
              <a:rPr lang="en-US" altLang="en-US" dirty="0" smtClean="0">
                <a:latin typeface="Arial" pitchFamily="34" charset="0"/>
                <a:sym typeface="Wingdings" pitchFamily="2" charset="2"/>
              </a:rPr>
              <a:t>:O125</a:t>
            </a:r>
            <a:r>
              <a:rPr lang="en-US" altLang="en-US" dirty="0" smtClean="0">
                <a:latin typeface="Arial" pitchFamily="34" charset="0"/>
              </a:rPr>
              <a:t>.</a:t>
            </a:r>
          </a:p>
          <a:p>
            <a:pPr lvl="1" eaLnBrk="1" hangingPunct="1">
              <a:buFontTx/>
              <a:buChar char="•"/>
            </a:pPr>
            <a:endParaRPr lang="en-US" altLang="en-US" dirty="0" smtClean="0">
              <a:latin typeface="Arial" pitchFamily="34" charset="0"/>
            </a:endParaRPr>
          </a:p>
          <a:p>
            <a:pPr defTabSz="923204" fontAlgn="base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altLang="en-US" dirty="0" smtClean="0">
                <a:latin typeface="Arial" pitchFamily="34" charset="0"/>
              </a:rPr>
              <a:t>Open</a:t>
            </a:r>
            <a:r>
              <a:rPr lang="en-US" altLang="en-US" baseline="0" dirty="0" smtClean="0">
                <a:latin typeface="Arial" pitchFamily="34" charset="0"/>
              </a:rPr>
              <a:t> S:\PLANNING\Capacity Plans\</a:t>
            </a:r>
            <a:r>
              <a:rPr lang="en-US" altLang="en-US" b="1" baseline="0" dirty="0" smtClean="0">
                <a:latin typeface="Arial" pitchFamily="34" charset="0"/>
              </a:rPr>
              <a:t>pool/member</a:t>
            </a:r>
            <a:r>
              <a:rPr lang="en-US" altLang="en-US" baseline="0" dirty="0" smtClean="0">
                <a:latin typeface="Arial" pitchFamily="34" charset="0"/>
              </a:rPr>
              <a:t>\2013\</a:t>
            </a:r>
            <a:r>
              <a:rPr lang="en-US" altLang="en-US" b="1" baseline="0" dirty="0" smtClean="0">
                <a:latin typeface="Arial" pitchFamily="34" charset="0"/>
              </a:rPr>
              <a:t>pool/member</a:t>
            </a:r>
            <a:r>
              <a:rPr lang="en-US" altLang="en-US" baseline="0" dirty="0" smtClean="0">
                <a:latin typeface="Arial" pitchFamily="34" charset="0"/>
              </a:rPr>
              <a:t>2013Summary.xls</a:t>
            </a:r>
          </a:p>
          <a:p>
            <a:pPr defTabSz="923204" fontAlgn="base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altLang="en-US" baseline="0" dirty="0" smtClean="0">
                <a:latin typeface="Arial" pitchFamily="34" charset="0"/>
              </a:rPr>
              <a:t>	Monthly Charts Tab- Find Member Actual </a:t>
            </a:r>
          </a:p>
          <a:p>
            <a:pPr defTabSz="923204" fontAlgn="base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altLang="en-US" baseline="0" dirty="0" smtClean="0">
                <a:latin typeface="Arial" pitchFamily="34" charset="0"/>
              </a:rPr>
              <a:t>	- Select NYPA demand in column E</a:t>
            </a:r>
          </a:p>
          <a:p>
            <a:pPr defTabSz="923204" fontAlgn="base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altLang="en-US" baseline="0" dirty="0" smtClean="0">
                <a:latin typeface="Arial" pitchFamily="34" charset="0"/>
              </a:rPr>
              <a:t>	- Press F2, replace MAX with AVERAGE in the beginning of the formula, press enter</a:t>
            </a:r>
          </a:p>
          <a:p>
            <a:pPr defTabSz="923204" fontAlgn="base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altLang="en-US" baseline="0" dirty="0" smtClean="0">
                <a:latin typeface="Arial" pitchFamily="34" charset="0"/>
              </a:rPr>
              <a:t>	- record the average on slide </a:t>
            </a:r>
          </a:p>
          <a:p>
            <a:pPr defTabSz="923204" fontAlgn="base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altLang="en-US" baseline="0" dirty="0" smtClean="0">
                <a:latin typeface="Arial" pitchFamily="34" charset="0"/>
              </a:rPr>
              <a:t>	- close file, DO NOT save the file</a:t>
            </a:r>
          </a:p>
          <a:p>
            <a:pPr defTabSz="923204" fontAlgn="base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altLang="en-US" baseline="0" dirty="0" smtClean="0">
                <a:latin typeface="Arial" pitchFamily="34" charset="0"/>
              </a:rPr>
              <a:t>	- </a:t>
            </a:r>
            <a:endParaRPr lang="en-US" altLang="en-US" dirty="0" smtClean="0">
              <a:latin typeface="Arial" pitchFamily="34" charset="0"/>
            </a:endParaRPr>
          </a:p>
          <a:p>
            <a:pPr lvl="0" eaLnBrk="1" hangingPunct="1">
              <a:buFontTx/>
              <a:buChar char="•"/>
            </a:pPr>
            <a:endParaRPr lang="en-US" altLang="en-US" dirty="0" smtClean="0">
              <a:latin typeface="Arial" pitchFamily="34" charset="0"/>
            </a:endParaRPr>
          </a:p>
          <a:p>
            <a:pPr lvl="1" eaLnBrk="1" hangingPunct="1">
              <a:buFontTx/>
              <a:buChar char="•"/>
            </a:pPr>
            <a:endParaRPr lang="en-US" altLang="en-US" dirty="0" smtClean="0">
              <a:latin typeface="Arial" pitchFamily="34" charset="0"/>
            </a:endParaRPr>
          </a:p>
          <a:p>
            <a:pPr eaLnBrk="1" hangingPunct="1">
              <a:buFontTx/>
              <a:buChar char="•"/>
            </a:pPr>
            <a:r>
              <a:rPr lang="en-US" altLang="en-US" dirty="0" smtClean="0">
                <a:latin typeface="Arial" pitchFamily="34" charset="0"/>
              </a:rPr>
              <a:t>Open G:\PWRSALES\New Energy Accounting\</a:t>
            </a:r>
            <a:r>
              <a:rPr lang="en-US" altLang="en-US" b="1" dirty="0" smtClean="0">
                <a:latin typeface="Arial" pitchFamily="34" charset="0"/>
              </a:rPr>
              <a:t>Select Most Current Year</a:t>
            </a:r>
            <a:r>
              <a:rPr lang="en-US" altLang="en-US" dirty="0" smtClean="0">
                <a:latin typeface="Arial" pitchFamily="34" charset="0"/>
              </a:rPr>
              <a:t>\</a:t>
            </a:r>
            <a:r>
              <a:rPr lang="en-US" altLang="en-US" b="1" dirty="0" smtClean="0">
                <a:latin typeface="Arial" pitchFamily="34" charset="0"/>
              </a:rPr>
              <a:t>Select Most Current Month</a:t>
            </a:r>
            <a:r>
              <a:rPr lang="en-US" altLang="en-US" dirty="0" smtClean="0">
                <a:latin typeface="Arial" pitchFamily="34" charset="0"/>
              </a:rPr>
              <a:t>\</a:t>
            </a:r>
            <a:r>
              <a:rPr lang="en-US" altLang="en-US" b="1" dirty="0" smtClean="0">
                <a:latin typeface="Arial" pitchFamily="34" charset="0"/>
              </a:rPr>
              <a:t>Select Correct Pool Billing File</a:t>
            </a:r>
          </a:p>
          <a:p>
            <a:pPr eaLnBrk="1" hangingPunct="1">
              <a:buFontTx/>
              <a:buChar char="•"/>
            </a:pPr>
            <a:r>
              <a:rPr lang="en-US" altLang="en-US" dirty="0" smtClean="0">
                <a:latin typeface="Arial" pitchFamily="34" charset="0"/>
              </a:rPr>
              <a:t>Find tab that has “Detail” in the name</a:t>
            </a:r>
          </a:p>
          <a:p>
            <a:pPr eaLnBrk="1" hangingPunct="1">
              <a:buFontTx/>
              <a:buChar char="•"/>
            </a:pPr>
            <a:r>
              <a:rPr lang="en-US" altLang="en-US" dirty="0" smtClean="0">
                <a:latin typeface="Arial" pitchFamily="34" charset="0"/>
              </a:rPr>
              <a:t>Find the invoice </a:t>
            </a:r>
            <a:r>
              <a:rPr lang="en-US" altLang="en-US" dirty="0" err="1" smtClean="0">
                <a:latin typeface="Arial" pitchFamily="34" charset="0"/>
              </a:rPr>
              <a:t>NYPA</a:t>
            </a:r>
            <a:r>
              <a:rPr lang="en-US" altLang="en-US" dirty="0" smtClean="0">
                <a:latin typeface="Arial" pitchFamily="34" charset="0"/>
              </a:rPr>
              <a:t> invoice and copy the same information from above by hiding the unnecessary rows</a:t>
            </a:r>
          </a:p>
          <a:p>
            <a:pPr eaLnBrk="1" hangingPunct="1">
              <a:buFontTx/>
              <a:buChar char="•"/>
            </a:pPr>
            <a:r>
              <a:rPr lang="en-US" altLang="en-US" dirty="0" smtClean="0">
                <a:latin typeface="Arial" pitchFamily="34" charset="0"/>
              </a:rPr>
              <a:t>Paste Special-&gt; Picture in slide to replace existing </a:t>
            </a:r>
            <a:r>
              <a:rPr lang="en-US" altLang="en-US" dirty="0" err="1" smtClean="0">
                <a:latin typeface="Arial" pitchFamily="34" charset="0"/>
              </a:rPr>
              <a:t>NYPA</a:t>
            </a:r>
            <a:r>
              <a:rPr lang="en-US" altLang="en-US" dirty="0" smtClean="0">
                <a:latin typeface="Arial" pitchFamily="34" charset="0"/>
              </a:rPr>
              <a:t> invoice</a:t>
            </a:r>
          </a:p>
          <a:p>
            <a:pPr eaLnBrk="1" hangingPunct="1">
              <a:buFontTx/>
              <a:buChar char="•"/>
            </a:pPr>
            <a:endParaRPr lang="en-US" altLang="en-US" dirty="0" smtClean="0">
              <a:latin typeface="Arial" pitchFamily="34" charset="0"/>
            </a:endParaRPr>
          </a:p>
          <a:p>
            <a:pPr lvl="3" eaLnBrk="1" hangingPunct="1">
              <a:buFontTx/>
              <a:buChar char="•"/>
            </a:pPr>
            <a:endParaRPr lang="en-US" altLang="en-US" dirty="0" smtClean="0">
              <a:latin typeface="Arial" pitchFamily="34" charset="0"/>
            </a:endParaRPr>
          </a:p>
        </p:txBody>
      </p:sp>
      <p:sp>
        <p:nvSpPr>
          <p:cNvPr id="153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985" eaLnBrk="0" hangingPunct="0">
              <a:defRPr sz="2800">
                <a:solidFill>
                  <a:schemeClr val="tx2"/>
                </a:solidFill>
                <a:latin typeface="Arial" pitchFamily="34" charset="0"/>
              </a:defRPr>
            </a:lvl1pPr>
            <a:lvl2pPr marL="750103" indent="-288500" defTabSz="911985" eaLnBrk="0" hangingPunct="0">
              <a:defRPr sz="2800">
                <a:solidFill>
                  <a:schemeClr val="tx2"/>
                </a:solidFill>
                <a:latin typeface="Arial" pitchFamily="34" charset="0"/>
              </a:defRPr>
            </a:lvl2pPr>
            <a:lvl3pPr marL="1154003" indent="-230801" defTabSz="911985" eaLnBrk="0" hangingPunct="0">
              <a:defRPr sz="2800">
                <a:solidFill>
                  <a:schemeClr val="tx2"/>
                </a:solidFill>
                <a:latin typeface="Arial" pitchFamily="34" charset="0"/>
              </a:defRPr>
            </a:lvl3pPr>
            <a:lvl4pPr marL="1615605" indent="-230801" defTabSz="911985" eaLnBrk="0" hangingPunct="0">
              <a:defRPr sz="2800">
                <a:solidFill>
                  <a:schemeClr val="tx2"/>
                </a:solidFill>
                <a:latin typeface="Arial" pitchFamily="34" charset="0"/>
              </a:defRPr>
            </a:lvl4pPr>
            <a:lvl5pPr marL="2077207" indent="-230801" defTabSz="911985" eaLnBrk="0" hangingPunct="0">
              <a:defRPr sz="2800">
                <a:solidFill>
                  <a:schemeClr val="tx2"/>
                </a:solidFill>
                <a:latin typeface="Arial" pitchFamily="34" charset="0"/>
              </a:defRPr>
            </a:lvl5pPr>
            <a:lvl6pPr marL="2538808" indent="-230801" defTabSz="91198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34" charset="0"/>
              </a:defRPr>
            </a:lvl6pPr>
            <a:lvl7pPr marL="3000409" indent="-230801" defTabSz="91198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34" charset="0"/>
              </a:defRPr>
            </a:lvl7pPr>
            <a:lvl8pPr marL="3462011" indent="-230801" defTabSz="91198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34" charset="0"/>
              </a:defRPr>
            </a:lvl8pPr>
            <a:lvl9pPr marL="3923613" indent="-230801" defTabSz="91198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eaLnBrk="1" hangingPunct="1"/>
            <a:fld id="{A8FE9169-9D50-48DD-B677-F224CA5B6DDA}" type="slidenum">
              <a:rPr lang="en-US" altLang="en-US" sz="1200">
                <a:solidFill>
                  <a:prstClr val="black"/>
                </a:solidFill>
              </a:rPr>
              <a:pPr eaLnBrk="1" hangingPunct="1"/>
              <a:t>36</a:t>
            </a:fld>
            <a:endParaRPr lang="en-US" alt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20873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985" eaLnBrk="0" hangingPunct="0">
              <a:defRPr sz="2800">
                <a:solidFill>
                  <a:schemeClr val="tx2"/>
                </a:solidFill>
                <a:latin typeface="Arial" pitchFamily="34" charset="0"/>
              </a:defRPr>
            </a:lvl1pPr>
            <a:lvl2pPr marL="750103" indent="-288500" defTabSz="911985" eaLnBrk="0" hangingPunct="0">
              <a:defRPr sz="2800">
                <a:solidFill>
                  <a:schemeClr val="tx2"/>
                </a:solidFill>
                <a:latin typeface="Arial" pitchFamily="34" charset="0"/>
              </a:defRPr>
            </a:lvl2pPr>
            <a:lvl3pPr marL="1154003" indent="-230801" defTabSz="911985" eaLnBrk="0" hangingPunct="0">
              <a:defRPr sz="2800">
                <a:solidFill>
                  <a:schemeClr val="tx2"/>
                </a:solidFill>
                <a:latin typeface="Arial" pitchFamily="34" charset="0"/>
              </a:defRPr>
            </a:lvl3pPr>
            <a:lvl4pPr marL="1615605" indent="-230801" defTabSz="911985" eaLnBrk="0" hangingPunct="0">
              <a:defRPr sz="2800">
                <a:solidFill>
                  <a:schemeClr val="tx2"/>
                </a:solidFill>
                <a:latin typeface="Arial" pitchFamily="34" charset="0"/>
              </a:defRPr>
            </a:lvl4pPr>
            <a:lvl5pPr marL="2077207" indent="-230801" defTabSz="911985" eaLnBrk="0" hangingPunct="0">
              <a:defRPr sz="2800">
                <a:solidFill>
                  <a:schemeClr val="tx2"/>
                </a:solidFill>
                <a:latin typeface="Arial" pitchFamily="34" charset="0"/>
              </a:defRPr>
            </a:lvl5pPr>
            <a:lvl6pPr marL="2538808" indent="-230801" defTabSz="91198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34" charset="0"/>
              </a:defRPr>
            </a:lvl6pPr>
            <a:lvl7pPr marL="3000409" indent="-230801" defTabSz="91198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34" charset="0"/>
              </a:defRPr>
            </a:lvl7pPr>
            <a:lvl8pPr marL="3462011" indent="-230801" defTabSz="91198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34" charset="0"/>
              </a:defRPr>
            </a:lvl8pPr>
            <a:lvl9pPr marL="3923613" indent="-230801" defTabSz="91198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eaLnBrk="1" hangingPunct="1"/>
            <a:fld id="{B3D7C77F-3880-45A5-8194-F0B302CF2789}" type="slidenum">
              <a:rPr lang="en-US" altLang="en-US" sz="1200">
                <a:solidFill>
                  <a:prstClr val="black"/>
                </a:solidFill>
              </a:rPr>
              <a:pPr eaLnBrk="1" hangingPunct="1"/>
              <a:t>37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172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latin typeface="Arial" pitchFamily="34" charset="0"/>
              </a:rPr>
              <a:t>On this slide, please change:</a:t>
            </a:r>
          </a:p>
          <a:p>
            <a:pPr eaLnBrk="1" hangingPunct="1">
              <a:buFontTx/>
              <a:buChar char="•"/>
            </a:pPr>
            <a:r>
              <a:rPr lang="en-US" altLang="en-US" smtClean="0">
                <a:latin typeface="Arial" pitchFamily="34" charset="0"/>
              </a:rPr>
              <a:t>Check on next slide, to see if the muni purchases Landfill Gas.</a:t>
            </a:r>
          </a:p>
          <a:p>
            <a:pPr eaLnBrk="1" hangingPunct="1">
              <a:buFontTx/>
              <a:buChar char="•"/>
            </a:pPr>
            <a:r>
              <a:rPr lang="en-US" altLang="en-US" smtClean="0">
                <a:latin typeface="Arial" pitchFamily="34" charset="0"/>
              </a:rPr>
              <a:t>If no, delete this slide.</a:t>
            </a:r>
          </a:p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71336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0765" eaLnBrk="0" hangingPunct="0">
              <a:defRPr sz="2800">
                <a:solidFill>
                  <a:schemeClr val="tx2"/>
                </a:solidFill>
                <a:latin typeface="Arial" pitchFamily="34" charset="0"/>
              </a:defRPr>
            </a:lvl1pPr>
            <a:lvl2pPr marL="750103" indent="-288500" defTabSz="900765" eaLnBrk="0" hangingPunct="0">
              <a:defRPr sz="2800">
                <a:solidFill>
                  <a:schemeClr val="tx2"/>
                </a:solidFill>
                <a:latin typeface="Arial" pitchFamily="34" charset="0"/>
              </a:defRPr>
            </a:lvl2pPr>
            <a:lvl3pPr marL="1154003" indent="-230801" defTabSz="900765" eaLnBrk="0" hangingPunct="0">
              <a:defRPr sz="2800">
                <a:solidFill>
                  <a:schemeClr val="tx2"/>
                </a:solidFill>
                <a:latin typeface="Arial" pitchFamily="34" charset="0"/>
              </a:defRPr>
            </a:lvl3pPr>
            <a:lvl4pPr marL="1615605" indent="-230801" defTabSz="900765" eaLnBrk="0" hangingPunct="0">
              <a:defRPr sz="2800">
                <a:solidFill>
                  <a:schemeClr val="tx2"/>
                </a:solidFill>
                <a:latin typeface="Arial" pitchFamily="34" charset="0"/>
              </a:defRPr>
            </a:lvl4pPr>
            <a:lvl5pPr marL="2077207" indent="-230801" defTabSz="900765" eaLnBrk="0" hangingPunct="0">
              <a:defRPr sz="2800">
                <a:solidFill>
                  <a:schemeClr val="tx2"/>
                </a:solidFill>
                <a:latin typeface="Arial" pitchFamily="34" charset="0"/>
              </a:defRPr>
            </a:lvl5pPr>
            <a:lvl6pPr marL="2538808" indent="-230801" defTabSz="90076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34" charset="0"/>
              </a:defRPr>
            </a:lvl6pPr>
            <a:lvl7pPr marL="3000409" indent="-230801" defTabSz="90076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34" charset="0"/>
              </a:defRPr>
            </a:lvl7pPr>
            <a:lvl8pPr marL="3462011" indent="-230801" defTabSz="90076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34" charset="0"/>
              </a:defRPr>
            </a:lvl8pPr>
            <a:lvl9pPr marL="3923613" indent="-230801" defTabSz="90076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eaLnBrk="1" hangingPunct="1"/>
            <a:fld id="{2A29A291-DF57-4E80-A65F-4DE293998BAD}" type="slidenum">
              <a:rPr lang="en-US" altLang="en-US" sz="1200">
                <a:solidFill>
                  <a:prstClr val="black"/>
                </a:solidFill>
              </a:rPr>
              <a:pPr eaLnBrk="1" hangingPunct="1"/>
              <a:t>38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192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 smtClean="0">
                <a:latin typeface="Arial" pitchFamily="34" charset="0"/>
              </a:rPr>
              <a:t>Open S:\PLANNING\Databases\Short File Database</a:t>
            </a:r>
          </a:p>
          <a:p>
            <a:pPr lvl="1" eaLnBrk="1" hangingPunct="1">
              <a:buFontTx/>
              <a:buChar char="•"/>
            </a:pPr>
            <a:r>
              <a:rPr lang="en-US" altLang="en-US" dirty="0" smtClean="0">
                <a:latin typeface="Arial" pitchFamily="34" charset="0"/>
              </a:rPr>
              <a:t>Click “Queries\Reports”</a:t>
            </a:r>
          </a:p>
          <a:p>
            <a:pPr lvl="1" eaLnBrk="1" hangingPunct="1">
              <a:buFontTx/>
              <a:buChar char="•"/>
            </a:pPr>
            <a:r>
              <a:rPr lang="en-US" altLang="en-US" dirty="0" smtClean="0">
                <a:latin typeface="Arial" pitchFamily="34" charset="0"/>
              </a:rPr>
              <a:t>Under “Member Query” in the “member” line type in the Muni name, then click either preview report or print report, whichever you prefer.</a:t>
            </a:r>
          </a:p>
          <a:p>
            <a:pPr lvl="1" eaLnBrk="1" hangingPunct="1">
              <a:buFontTx/>
              <a:buChar char="•"/>
            </a:pPr>
            <a:r>
              <a:rPr lang="en-US" altLang="en-US" dirty="0" smtClean="0">
                <a:latin typeface="Arial" pitchFamily="34" charset="0"/>
              </a:rPr>
              <a:t>All purchases should be included on this slide.</a:t>
            </a:r>
          </a:p>
          <a:p>
            <a:pPr lvl="1" eaLnBrk="1" hangingPunct="1">
              <a:buFontTx/>
              <a:buChar char="•"/>
            </a:pPr>
            <a:r>
              <a:rPr lang="en-US" altLang="en-US" dirty="0" smtClean="0">
                <a:latin typeface="Arial" pitchFamily="34" charset="0"/>
              </a:rPr>
              <a:t>Place non 7x24 contracts</a:t>
            </a:r>
            <a:r>
              <a:rPr lang="en-US" altLang="en-US" baseline="0" dirty="0" smtClean="0">
                <a:latin typeface="Arial" pitchFamily="34" charset="0"/>
              </a:rPr>
              <a:t> and </a:t>
            </a:r>
            <a:r>
              <a:rPr lang="en-US" altLang="en-US" dirty="0" smtClean="0">
                <a:latin typeface="Arial" pitchFamily="34" charset="0"/>
              </a:rPr>
              <a:t>Remaining requirement deals under “Other”</a:t>
            </a:r>
          </a:p>
          <a:p>
            <a:pPr lvl="1" eaLnBrk="1" hangingPunct="1">
              <a:buFontTx/>
              <a:buChar char="•"/>
            </a:pPr>
            <a:r>
              <a:rPr lang="en-US" altLang="en-US" dirty="0" smtClean="0">
                <a:latin typeface="Arial" pitchFamily="34" charset="0"/>
              </a:rPr>
              <a:t>Do not include assets like </a:t>
            </a:r>
            <a:r>
              <a:rPr lang="en-US" altLang="en-US" dirty="0" err="1" smtClean="0">
                <a:latin typeface="Arial" pitchFamily="34" charset="0"/>
              </a:rPr>
              <a:t>NYPA</a:t>
            </a:r>
            <a:r>
              <a:rPr lang="en-US" altLang="en-US" dirty="0" smtClean="0">
                <a:latin typeface="Arial" pitchFamily="34" charset="0"/>
              </a:rPr>
              <a:t>, </a:t>
            </a:r>
            <a:r>
              <a:rPr lang="en-US" altLang="en-US" dirty="0" err="1" smtClean="0">
                <a:latin typeface="Arial" pitchFamily="34" charset="0"/>
              </a:rPr>
              <a:t>SEPA</a:t>
            </a:r>
            <a:r>
              <a:rPr lang="en-US" altLang="en-US" dirty="0" smtClean="0">
                <a:latin typeface="Arial" pitchFamily="34" charset="0"/>
              </a:rPr>
              <a:t>, </a:t>
            </a:r>
            <a:r>
              <a:rPr lang="en-US" altLang="en-US" dirty="0" err="1" smtClean="0">
                <a:latin typeface="Arial" pitchFamily="34" charset="0"/>
              </a:rPr>
              <a:t>Gorsuch</a:t>
            </a:r>
            <a:r>
              <a:rPr lang="en-US" altLang="en-US" dirty="0" smtClean="0">
                <a:latin typeface="Arial" pitchFamily="34" charset="0"/>
              </a:rPr>
              <a:t>, JV5, Landfill, JV1, JV2, </a:t>
            </a:r>
            <a:r>
              <a:rPr lang="en-US" altLang="en-US" dirty="0" err="1" smtClean="0">
                <a:latin typeface="Arial" pitchFamily="34" charset="0"/>
              </a:rPr>
              <a:t>AMPCT</a:t>
            </a:r>
            <a:r>
              <a:rPr lang="en-US" altLang="en-US" dirty="0" smtClean="0">
                <a:latin typeface="Arial" pitchFamily="34" charset="0"/>
              </a:rPr>
              <a:t>, etc.</a:t>
            </a:r>
          </a:p>
          <a:p>
            <a:pPr lvl="1" eaLnBrk="1" hangingPunct="1">
              <a:buFontTx/>
              <a:buChar char="•"/>
            </a:pPr>
            <a:r>
              <a:rPr lang="en-US" altLang="en-US" dirty="0" smtClean="0">
                <a:latin typeface="Arial" pitchFamily="34" charset="0"/>
              </a:rPr>
              <a:t>Change format as needed to fit resources on page</a:t>
            </a:r>
          </a:p>
          <a:p>
            <a:pPr lvl="1" eaLnBrk="1" hangingPunct="1">
              <a:buFontTx/>
              <a:buChar char="•"/>
            </a:pPr>
            <a:r>
              <a:rPr lang="en-US" altLang="en-US" dirty="0" smtClean="0">
                <a:latin typeface="Arial" pitchFamily="34" charset="0"/>
              </a:rPr>
              <a:t>Include delivery point for each contract</a:t>
            </a:r>
          </a:p>
          <a:p>
            <a:pPr lvl="1" eaLnBrk="1" hangingPunct="1">
              <a:buFontTx/>
              <a:buChar char="•"/>
            </a:pPr>
            <a:endParaRPr lang="en-US" alt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252309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418" eaLnBrk="0" hangingPunct="0">
              <a:defRPr sz="2800">
                <a:solidFill>
                  <a:schemeClr val="tx2"/>
                </a:solidFill>
                <a:latin typeface="Arial" pitchFamily="34" charset="0"/>
              </a:defRPr>
            </a:lvl1pPr>
            <a:lvl2pPr marL="749637" indent="-288322" defTabSz="911418" eaLnBrk="0" hangingPunct="0">
              <a:defRPr sz="2800">
                <a:solidFill>
                  <a:schemeClr val="tx2"/>
                </a:solidFill>
                <a:latin typeface="Arial" pitchFamily="34" charset="0"/>
              </a:defRPr>
            </a:lvl2pPr>
            <a:lvl3pPr marL="1153287" indent="-230657" defTabSz="911418" eaLnBrk="0" hangingPunct="0">
              <a:defRPr sz="2800">
                <a:solidFill>
                  <a:schemeClr val="tx2"/>
                </a:solidFill>
                <a:latin typeface="Arial" pitchFamily="34" charset="0"/>
              </a:defRPr>
            </a:lvl3pPr>
            <a:lvl4pPr marL="1614602" indent="-230657" defTabSz="911418" eaLnBrk="0" hangingPunct="0">
              <a:defRPr sz="2800">
                <a:solidFill>
                  <a:schemeClr val="tx2"/>
                </a:solidFill>
                <a:latin typeface="Arial" pitchFamily="34" charset="0"/>
              </a:defRPr>
            </a:lvl4pPr>
            <a:lvl5pPr marL="2075917" indent="-230657" defTabSz="911418" eaLnBrk="0" hangingPunct="0">
              <a:defRPr sz="2800">
                <a:solidFill>
                  <a:schemeClr val="tx2"/>
                </a:solidFill>
                <a:latin typeface="Arial" pitchFamily="34" charset="0"/>
              </a:defRPr>
            </a:lvl5pPr>
            <a:lvl6pPr marL="2537231" indent="-230657" defTabSz="91141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34" charset="0"/>
              </a:defRPr>
            </a:lvl6pPr>
            <a:lvl7pPr marL="2998546" indent="-230657" defTabSz="91141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34" charset="0"/>
              </a:defRPr>
            </a:lvl7pPr>
            <a:lvl8pPr marL="3459861" indent="-230657" defTabSz="91141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34" charset="0"/>
              </a:defRPr>
            </a:lvl8pPr>
            <a:lvl9pPr marL="3921176" indent="-230657" defTabSz="91141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eaLnBrk="1" hangingPunct="1"/>
            <a:fld id="{A99ABC35-EC15-4545-9A85-0DEFA1EB8FF2}" type="slidenum">
              <a:rPr lang="en-US" altLang="en-US" sz="1200">
                <a:solidFill>
                  <a:schemeClr val="tx1"/>
                </a:solidFill>
              </a:rPr>
              <a:pPr eaLnBrk="1" hangingPunct="1"/>
              <a:t>39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190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 smtClean="0">
                <a:latin typeface="Arial" pitchFamily="34" charset="0"/>
              </a:rPr>
              <a:t>Nothing needs changed on this slide.</a:t>
            </a:r>
          </a:p>
          <a:p>
            <a:pPr eaLnBrk="1" hangingPunct="1"/>
            <a:r>
              <a:rPr lang="en-US" altLang="en-US" dirty="0" smtClean="0">
                <a:latin typeface="Arial" pitchFamily="34" charset="0"/>
              </a:rPr>
              <a:t>Updated 1/19/16 Key</a:t>
            </a:r>
            <a:r>
              <a:rPr lang="en-US" altLang="en-US" baseline="0" dirty="0" smtClean="0">
                <a:latin typeface="Arial" pitchFamily="34" charset="0"/>
              </a:rPr>
              <a:t> Files &gt; nextyearpricegraph.xls</a:t>
            </a:r>
            <a:endParaRPr lang="en-US" altLang="en-US" dirty="0" smtClean="0">
              <a:latin typeface="Arial" pitchFamily="34" charset="0"/>
            </a:endParaRPr>
          </a:p>
          <a:p>
            <a:pPr eaLnBrk="1" hangingPunct="1"/>
            <a:endParaRPr lang="en-US" alt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360149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S:/PLANNING/Key Files/Energy Graphs.xlsm</a:t>
            </a:r>
          </a:p>
          <a:p>
            <a:pPr>
              <a:defRPr/>
            </a:pPr>
            <a:endParaRPr lang="en-US" dirty="0" smtClean="0"/>
          </a:p>
          <a:p>
            <a:pPr marL="170954" indent="-170954">
              <a:buFont typeface="Arial" pitchFamily="34" charset="0"/>
              <a:buChar char="•"/>
              <a:defRPr/>
            </a:pPr>
            <a:r>
              <a:rPr lang="en-US" dirty="0" smtClean="0"/>
              <a:t>Type in the muni name, give it a second to refresh, then hit the “unhide rows” button, then the “hide rows” button.</a:t>
            </a:r>
          </a:p>
          <a:p>
            <a:pPr marL="170954" indent="-170954">
              <a:buFont typeface="Arial" pitchFamily="34" charset="0"/>
              <a:buChar char="•"/>
              <a:defRPr/>
            </a:pPr>
            <a:r>
              <a:rPr lang="en-US" dirty="0" smtClean="0"/>
              <a:t>Copy graph.</a:t>
            </a:r>
          </a:p>
          <a:p>
            <a:pPr marL="170954" indent="-170954">
              <a:buFont typeface="Arial" pitchFamily="34" charset="0"/>
              <a:buChar char="•"/>
              <a:defRPr/>
            </a:pPr>
            <a:endParaRPr lang="en-US" dirty="0" smtClean="0"/>
          </a:p>
          <a:p>
            <a:pPr eaLnBrk="1" hangingPunct="1">
              <a:buFontTx/>
              <a:buChar char="•"/>
              <a:defRPr/>
            </a:pPr>
            <a:r>
              <a:rPr lang="en-US" dirty="0" smtClean="0"/>
              <a:t>To paste on slide, Right-click -&gt; Paste Special -&gt; Picture</a:t>
            </a:r>
          </a:p>
          <a:p>
            <a:pPr eaLnBrk="1" hangingPunct="1">
              <a:buFontTx/>
              <a:buChar char="•"/>
              <a:defRPr/>
            </a:pPr>
            <a:r>
              <a:rPr lang="en-US" dirty="0" smtClean="0"/>
              <a:t>Resize the graph to fit on the page (see example above)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226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985" eaLnBrk="0" hangingPunct="0">
              <a:defRPr sz="2800">
                <a:solidFill>
                  <a:schemeClr val="tx2"/>
                </a:solidFill>
                <a:latin typeface="Arial" pitchFamily="34" charset="0"/>
              </a:defRPr>
            </a:lvl1pPr>
            <a:lvl2pPr marL="750103" indent="-288500" defTabSz="911985" eaLnBrk="0" hangingPunct="0">
              <a:defRPr sz="2800">
                <a:solidFill>
                  <a:schemeClr val="tx2"/>
                </a:solidFill>
                <a:latin typeface="Arial" pitchFamily="34" charset="0"/>
              </a:defRPr>
            </a:lvl2pPr>
            <a:lvl3pPr marL="1154003" indent="-230801" defTabSz="911985" eaLnBrk="0" hangingPunct="0">
              <a:defRPr sz="2800">
                <a:solidFill>
                  <a:schemeClr val="tx2"/>
                </a:solidFill>
                <a:latin typeface="Arial" pitchFamily="34" charset="0"/>
              </a:defRPr>
            </a:lvl3pPr>
            <a:lvl4pPr marL="1615605" indent="-230801" defTabSz="911985" eaLnBrk="0" hangingPunct="0">
              <a:defRPr sz="2800">
                <a:solidFill>
                  <a:schemeClr val="tx2"/>
                </a:solidFill>
                <a:latin typeface="Arial" pitchFamily="34" charset="0"/>
              </a:defRPr>
            </a:lvl4pPr>
            <a:lvl5pPr marL="2077207" indent="-230801" defTabSz="911985" eaLnBrk="0" hangingPunct="0">
              <a:defRPr sz="2800">
                <a:solidFill>
                  <a:schemeClr val="tx2"/>
                </a:solidFill>
                <a:latin typeface="Arial" pitchFamily="34" charset="0"/>
              </a:defRPr>
            </a:lvl5pPr>
            <a:lvl6pPr marL="2538808" indent="-230801" defTabSz="91198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34" charset="0"/>
              </a:defRPr>
            </a:lvl6pPr>
            <a:lvl7pPr marL="3000409" indent="-230801" defTabSz="91198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34" charset="0"/>
              </a:defRPr>
            </a:lvl7pPr>
            <a:lvl8pPr marL="3462011" indent="-230801" defTabSz="91198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34" charset="0"/>
              </a:defRPr>
            </a:lvl8pPr>
            <a:lvl9pPr marL="3923613" indent="-230801" defTabSz="91198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eaLnBrk="1" hangingPunct="1"/>
            <a:fld id="{B191F6A2-ECA0-43DC-A94F-B838B31A2729}" type="slidenum">
              <a:rPr lang="en-US" altLang="en-US" sz="1200">
                <a:solidFill>
                  <a:prstClr val="black"/>
                </a:solidFill>
              </a:rPr>
              <a:pPr eaLnBrk="1" hangingPunct="1"/>
              <a:t>40</a:t>
            </a:fld>
            <a:endParaRPr lang="en-US" alt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28318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73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 smtClean="0">
                <a:latin typeface="Arial" pitchFamily="34" charset="0"/>
              </a:rPr>
              <a:t>S:\PLANNING\Key</a:t>
            </a:r>
            <a:r>
              <a:rPr lang="en-US" altLang="en-US" baseline="0" dirty="0" smtClean="0">
                <a:latin typeface="Arial" pitchFamily="34" charset="0"/>
              </a:rPr>
              <a:t> Files</a:t>
            </a:r>
            <a:r>
              <a:rPr lang="en-US" altLang="en-US" dirty="0" smtClean="0">
                <a:latin typeface="Arial" pitchFamily="34" charset="0"/>
              </a:rPr>
              <a:t>\Power Rates.xlsm</a:t>
            </a:r>
          </a:p>
          <a:p>
            <a:pPr eaLnBrk="1" hangingPunct="1"/>
            <a:endParaRPr lang="en-US" altLang="en-US" dirty="0" smtClean="0">
              <a:latin typeface="Arial" pitchFamily="34" charset="0"/>
            </a:endParaRPr>
          </a:p>
          <a:p>
            <a:pPr eaLnBrk="1" hangingPunct="1"/>
            <a:r>
              <a:rPr lang="en-US" altLang="en-US" dirty="0" smtClean="0">
                <a:latin typeface="Arial" pitchFamily="34" charset="0"/>
              </a:rPr>
              <a:t>Do NOT</a:t>
            </a:r>
            <a:r>
              <a:rPr lang="en-US" altLang="en-US" baseline="0" dirty="0" smtClean="0">
                <a:latin typeface="Arial" pitchFamily="34" charset="0"/>
              </a:rPr>
              <a:t> Update</a:t>
            </a:r>
            <a:endParaRPr lang="en-US" altLang="en-US" dirty="0" smtClean="0">
              <a:latin typeface="Arial" pitchFamily="34" charset="0"/>
            </a:endParaRPr>
          </a:p>
          <a:p>
            <a:pPr eaLnBrk="1" hangingPunct="1"/>
            <a:endParaRPr lang="en-US" altLang="en-US" dirty="0" smtClean="0">
              <a:latin typeface="Arial" pitchFamily="34" charset="0"/>
            </a:endParaRPr>
          </a:p>
          <a:p>
            <a:pPr eaLnBrk="1" hangingPunct="1"/>
            <a:r>
              <a:rPr lang="en-US" altLang="en-US" dirty="0" smtClean="0">
                <a:latin typeface="Arial" pitchFamily="34" charset="0"/>
              </a:rPr>
              <a:t>Change Muni Name in cell C2 and graph should update automatically </a:t>
            </a:r>
          </a:p>
          <a:p>
            <a:pPr eaLnBrk="1" hangingPunct="1"/>
            <a:endParaRPr lang="en-US" altLang="en-US" dirty="0" smtClean="0">
              <a:latin typeface="Arial" pitchFamily="34" charset="0"/>
            </a:endParaRPr>
          </a:p>
          <a:p>
            <a:pPr eaLnBrk="1" hangingPunct="1"/>
            <a:r>
              <a:rPr lang="en-US" altLang="en-US" dirty="0" smtClean="0">
                <a:latin typeface="Arial" pitchFamily="34" charset="0"/>
              </a:rPr>
              <a:t>Copy graph and Paste as Picture</a:t>
            </a:r>
          </a:p>
        </p:txBody>
      </p:sp>
      <p:sp>
        <p:nvSpPr>
          <p:cNvPr id="2273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985" eaLnBrk="0" hangingPunct="0">
              <a:defRPr sz="2800">
                <a:solidFill>
                  <a:schemeClr val="tx2"/>
                </a:solidFill>
                <a:latin typeface="Arial" pitchFamily="34" charset="0"/>
              </a:defRPr>
            </a:lvl1pPr>
            <a:lvl2pPr marL="750103" indent="-288500" defTabSz="911985" eaLnBrk="0" hangingPunct="0">
              <a:defRPr sz="2800">
                <a:solidFill>
                  <a:schemeClr val="tx2"/>
                </a:solidFill>
                <a:latin typeface="Arial" pitchFamily="34" charset="0"/>
              </a:defRPr>
            </a:lvl2pPr>
            <a:lvl3pPr marL="1154003" indent="-230801" defTabSz="911985" eaLnBrk="0" hangingPunct="0">
              <a:defRPr sz="2800">
                <a:solidFill>
                  <a:schemeClr val="tx2"/>
                </a:solidFill>
                <a:latin typeface="Arial" pitchFamily="34" charset="0"/>
              </a:defRPr>
            </a:lvl3pPr>
            <a:lvl4pPr marL="1615605" indent="-230801" defTabSz="911985" eaLnBrk="0" hangingPunct="0">
              <a:defRPr sz="2800">
                <a:solidFill>
                  <a:schemeClr val="tx2"/>
                </a:solidFill>
                <a:latin typeface="Arial" pitchFamily="34" charset="0"/>
              </a:defRPr>
            </a:lvl4pPr>
            <a:lvl5pPr marL="2077207" indent="-230801" defTabSz="911985" eaLnBrk="0" hangingPunct="0">
              <a:defRPr sz="2800">
                <a:solidFill>
                  <a:schemeClr val="tx2"/>
                </a:solidFill>
                <a:latin typeface="Arial" pitchFamily="34" charset="0"/>
              </a:defRPr>
            </a:lvl5pPr>
            <a:lvl6pPr marL="2538808" indent="-230801" defTabSz="91198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34" charset="0"/>
              </a:defRPr>
            </a:lvl6pPr>
            <a:lvl7pPr marL="3000409" indent="-230801" defTabSz="91198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34" charset="0"/>
              </a:defRPr>
            </a:lvl7pPr>
            <a:lvl8pPr marL="3462011" indent="-230801" defTabSz="91198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34" charset="0"/>
              </a:defRPr>
            </a:lvl8pPr>
            <a:lvl9pPr marL="3923613" indent="-230801" defTabSz="91198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eaLnBrk="1" hangingPunct="1"/>
            <a:fld id="{CD51B5D1-1FA5-4D75-8552-8B07D730F3D0}" type="slidenum">
              <a:rPr lang="en-US" altLang="en-US" sz="1200">
                <a:solidFill>
                  <a:prstClr val="black"/>
                </a:solidFill>
              </a:rPr>
              <a:pPr eaLnBrk="1" hangingPunct="1"/>
              <a:t>41</a:t>
            </a:fld>
            <a:endParaRPr lang="en-US" alt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21760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73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 smtClean="0">
                <a:latin typeface="Arial" pitchFamily="34" charset="0"/>
              </a:rPr>
              <a:t>S:\PLANNING\Key</a:t>
            </a:r>
            <a:r>
              <a:rPr lang="en-US" altLang="en-US" baseline="0" dirty="0" smtClean="0">
                <a:latin typeface="Arial" pitchFamily="34" charset="0"/>
              </a:rPr>
              <a:t> Files</a:t>
            </a:r>
            <a:r>
              <a:rPr lang="en-US" altLang="en-US" dirty="0" smtClean="0">
                <a:latin typeface="Arial" pitchFamily="34" charset="0"/>
              </a:rPr>
              <a:t>\Power Rates.xlsm</a:t>
            </a:r>
          </a:p>
          <a:p>
            <a:pPr eaLnBrk="1" hangingPunct="1"/>
            <a:endParaRPr lang="en-US" altLang="en-US" dirty="0" smtClean="0">
              <a:latin typeface="Arial" pitchFamily="34" charset="0"/>
            </a:endParaRPr>
          </a:p>
          <a:p>
            <a:pPr eaLnBrk="1" hangingPunct="1"/>
            <a:r>
              <a:rPr lang="en-US" altLang="en-US" dirty="0" smtClean="0">
                <a:latin typeface="Arial" pitchFamily="34" charset="0"/>
              </a:rPr>
              <a:t>Do NOT</a:t>
            </a:r>
            <a:r>
              <a:rPr lang="en-US" altLang="en-US" baseline="0" dirty="0" smtClean="0">
                <a:latin typeface="Arial" pitchFamily="34" charset="0"/>
              </a:rPr>
              <a:t> Update</a:t>
            </a:r>
            <a:endParaRPr lang="en-US" altLang="en-US" dirty="0" smtClean="0">
              <a:latin typeface="Arial" pitchFamily="34" charset="0"/>
            </a:endParaRPr>
          </a:p>
          <a:p>
            <a:pPr eaLnBrk="1" hangingPunct="1"/>
            <a:endParaRPr lang="en-US" altLang="en-US" dirty="0" smtClean="0">
              <a:latin typeface="Arial" pitchFamily="34" charset="0"/>
            </a:endParaRPr>
          </a:p>
          <a:p>
            <a:pPr eaLnBrk="1" hangingPunct="1"/>
            <a:r>
              <a:rPr lang="en-US" altLang="en-US" dirty="0" smtClean="0">
                <a:latin typeface="Arial" pitchFamily="34" charset="0"/>
              </a:rPr>
              <a:t>Change Muni Name in cell C2 and graph should update automatically </a:t>
            </a:r>
          </a:p>
          <a:p>
            <a:pPr eaLnBrk="1" hangingPunct="1"/>
            <a:endParaRPr lang="en-US" altLang="en-US" dirty="0" smtClean="0">
              <a:latin typeface="Arial" pitchFamily="34" charset="0"/>
            </a:endParaRPr>
          </a:p>
          <a:p>
            <a:pPr eaLnBrk="1" hangingPunct="1"/>
            <a:r>
              <a:rPr lang="en-US" altLang="en-US" dirty="0" smtClean="0">
                <a:latin typeface="Arial" pitchFamily="34" charset="0"/>
              </a:rPr>
              <a:t>Copy graph and Paste as Picture</a:t>
            </a:r>
          </a:p>
        </p:txBody>
      </p:sp>
      <p:sp>
        <p:nvSpPr>
          <p:cNvPr id="2273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985" eaLnBrk="0" hangingPunct="0">
              <a:defRPr sz="2800">
                <a:solidFill>
                  <a:schemeClr val="tx2"/>
                </a:solidFill>
                <a:latin typeface="Arial" pitchFamily="34" charset="0"/>
              </a:defRPr>
            </a:lvl1pPr>
            <a:lvl2pPr marL="750103" indent="-288500" defTabSz="911985" eaLnBrk="0" hangingPunct="0">
              <a:defRPr sz="2800">
                <a:solidFill>
                  <a:schemeClr val="tx2"/>
                </a:solidFill>
                <a:latin typeface="Arial" pitchFamily="34" charset="0"/>
              </a:defRPr>
            </a:lvl2pPr>
            <a:lvl3pPr marL="1154003" indent="-230801" defTabSz="911985" eaLnBrk="0" hangingPunct="0">
              <a:defRPr sz="2800">
                <a:solidFill>
                  <a:schemeClr val="tx2"/>
                </a:solidFill>
                <a:latin typeface="Arial" pitchFamily="34" charset="0"/>
              </a:defRPr>
            </a:lvl3pPr>
            <a:lvl4pPr marL="1615605" indent="-230801" defTabSz="911985" eaLnBrk="0" hangingPunct="0">
              <a:defRPr sz="2800">
                <a:solidFill>
                  <a:schemeClr val="tx2"/>
                </a:solidFill>
                <a:latin typeface="Arial" pitchFamily="34" charset="0"/>
              </a:defRPr>
            </a:lvl4pPr>
            <a:lvl5pPr marL="2077207" indent="-230801" defTabSz="911985" eaLnBrk="0" hangingPunct="0">
              <a:defRPr sz="2800">
                <a:solidFill>
                  <a:schemeClr val="tx2"/>
                </a:solidFill>
                <a:latin typeface="Arial" pitchFamily="34" charset="0"/>
              </a:defRPr>
            </a:lvl5pPr>
            <a:lvl6pPr marL="2538808" indent="-230801" defTabSz="91198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34" charset="0"/>
              </a:defRPr>
            </a:lvl6pPr>
            <a:lvl7pPr marL="3000409" indent="-230801" defTabSz="91198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34" charset="0"/>
              </a:defRPr>
            </a:lvl7pPr>
            <a:lvl8pPr marL="3462011" indent="-230801" defTabSz="91198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34" charset="0"/>
              </a:defRPr>
            </a:lvl8pPr>
            <a:lvl9pPr marL="3923613" indent="-230801" defTabSz="91198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eaLnBrk="1" hangingPunct="1"/>
            <a:fld id="{CD51B5D1-1FA5-4D75-8552-8B07D730F3D0}" type="slidenum">
              <a:rPr lang="en-US" altLang="en-US" sz="1200">
                <a:solidFill>
                  <a:prstClr val="black"/>
                </a:solidFill>
              </a:rPr>
              <a:pPr eaLnBrk="1" hangingPunct="1"/>
              <a:t>42</a:t>
            </a:fld>
            <a:endParaRPr lang="en-US" alt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214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2D5929-F8AB-433A-82D8-7D36BF48674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0806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502" eaLnBrk="0" hangingPunct="0">
              <a:defRPr sz="2800">
                <a:solidFill>
                  <a:schemeClr val="tx2"/>
                </a:solidFill>
                <a:latin typeface="Arial" pitchFamily="34" charset="0"/>
              </a:defRPr>
            </a:lvl1pPr>
            <a:lvl2pPr marL="757696" indent="-291422" defTabSz="911502" eaLnBrk="0" hangingPunct="0">
              <a:defRPr sz="2800">
                <a:solidFill>
                  <a:schemeClr val="tx2"/>
                </a:solidFill>
                <a:latin typeface="Arial" pitchFamily="34" charset="0"/>
              </a:defRPr>
            </a:lvl2pPr>
            <a:lvl3pPr marL="1165686" indent="-233138" defTabSz="911502" eaLnBrk="0" hangingPunct="0">
              <a:defRPr sz="2800">
                <a:solidFill>
                  <a:schemeClr val="tx2"/>
                </a:solidFill>
                <a:latin typeface="Arial" pitchFamily="34" charset="0"/>
              </a:defRPr>
            </a:lvl3pPr>
            <a:lvl4pPr marL="1631960" indent="-233138" defTabSz="911502" eaLnBrk="0" hangingPunct="0">
              <a:defRPr sz="2800">
                <a:solidFill>
                  <a:schemeClr val="tx2"/>
                </a:solidFill>
                <a:latin typeface="Arial" pitchFamily="34" charset="0"/>
              </a:defRPr>
            </a:lvl4pPr>
            <a:lvl5pPr marL="2098236" indent="-233138" defTabSz="911502" eaLnBrk="0" hangingPunct="0">
              <a:defRPr sz="2800">
                <a:solidFill>
                  <a:schemeClr val="tx2"/>
                </a:solidFill>
                <a:latin typeface="Arial" pitchFamily="34" charset="0"/>
              </a:defRPr>
            </a:lvl5pPr>
            <a:lvl6pPr marL="2564510" indent="-233138" defTabSz="911502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34" charset="0"/>
              </a:defRPr>
            </a:lvl6pPr>
            <a:lvl7pPr marL="3030784" indent="-233138" defTabSz="911502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34" charset="0"/>
              </a:defRPr>
            </a:lvl7pPr>
            <a:lvl8pPr marL="3497058" indent="-233138" defTabSz="911502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34" charset="0"/>
              </a:defRPr>
            </a:lvl8pPr>
            <a:lvl9pPr marL="3963334" indent="-233138" defTabSz="911502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eaLnBrk="1" hangingPunct="1"/>
            <a:fld id="{0F66CDC9-62F0-4A24-A21C-03D94848041C}" type="slidenum">
              <a:rPr lang="en-US" altLang="en-US" sz="1100">
                <a:solidFill>
                  <a:schemeClr val="tx1"/>
                </a:solidFill>
              </a:rPr>
              <a:pPr eaLnBrk="1" hangingPunct="1"/>
              <a:t>8</a:t>
            </a:fld>
            <a:endParaRPr lang="en-US" altLang="en-US" sz="1100" dirty="0">
              <a:solidFill>
                <a:schemeClr val="tx1"/>
              </a:solidFill>
            </a:endParaRPr>
          </a:p>
        </p:txBody>
      </p:sp>
      <p:sp>
        <p:nvSpPr>
          <p:cNvPr id="212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6844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170" eaLnBrk="0" hangingPunct="0">
              <a:defRPr sz="2800">
                <a:solidFill>
                  <a:schemeClr val="tx2"/>
                </a:solidFill>
                <a:latin typeface="Arial" pitchFamily="34" charset="0"/>
              </a:defRPr>
            </a:lvl1pPr>
            <a:lvl2pPr marL="749600" indent="-288308" defTabSz="908170" eaLnBrk="0" hangingPunct="0">
              <a:defRPr sz="2800">
                <a:solidFill>
                  <a:schemeClr val="tx2"/>
                </a:solidFill>
                <a:latin typeface="Arial" pitchFamily="34" charset="0"/>
              </a:defRPr>
            </a:lvl2pPr>
            <a:lvl3pPr marL="1153230" indent="-230646" defTabSz="908170" eaLnBrk="0" hangingPunct="0">
              <a:defRPr sz="2800">
                <a:solidFill>
                  <a:schemeClr val="tx2"/>
                </a:solidFill>
                <a:latin typeface="Arial" pitchFamily="34" charset="0"/>
              </a:defRPr>
            </a:lvl3pPr>
            <a:lvl4pPr marL="1614524" indent="-230646" defTabSz="908170" eaLnBrk="0" hangingPunct="0">
              <a:defRPr sz="2800">
                <a:solidFill>
                  <a:schemeClr val="tx2"/>
                </a:solidFill>
                <a:latin typeface="Arial" pitchFamily="34" charset="0"/>
              </a:defRPr>
            </a:lvl4pPr>
            <a:lvl5pPr marL="2075817" indent="-230646" defTabSz="908170" eaLnBrk="0" hangingPunct="0">
              <a:defRPr sz="2800">
                <a:solidFill>
                  <a:schemeClr val="tx2"/>
                </a:solidFill>
                <a:latin typeface="Arial" pitchFamily="34" charset="0"/>
              </a:defRPr>
            </a:lvl5pPr>
            <a:lvl6pPr marL="2537108" indent="-230646" defTabSz="90817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34" charset="0"/>
              </a:defRPr>
            </a:lvl6pPr>
            <a:lvl7pPr marL="2998401" indent="-230646" defTabSz="90817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34" charset="0"/>
              </a:defRPr>
            </a:lvl7pPr>
            <a:lvl8pPr marL="3459694" indent="-230646" defTabSz="90817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34" charset="0"/>
              </a:defRPr>
            </a:lvl8pPr>
            <a:lvl9pPr marL="3920987" indent="-230646" defTabSz="90817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1200" dirty="0">
                <a:solidFill>
                  <a:srgbClr val="000000"/>
                </a:solidFill>
              </a:rPr>
              <a:t>This Text will go in the notes area</a:t>
            </a:r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endParaRPr lang="en-US" alt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8523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502" eaLnBrk="0" hangingPunct="0">
              <a:defRPr sz="2800">
                <a:solidFill>
                  <a:schemeClr val="tx2"/>
                </a:solidFill>
                <a:latin typeface="Arial" pitchFamily="34" charset="0"/>
              </a:defRPr>
            </a:lvl1pPr>
            <a:lvl2pPr marL="757696" indent="-291422" defTabSz="911502" eaLnBrk="0" hangingPunct="0">
              <a:defRPr sz="2800">
                <a:solidFill>
                  <a:schemeClr val="tx2"/>
                </a:solidFill>
                <a:latin typeface="Arial" pitchFamily="34" charset="0"/>
              </a:defRPr>
            </a:lvl2pPr>
            <a:lvl3pPr marL="1165686" indent="-233138" defTabSz="911502" eaLnBrk="0" hangingPunct="0">
              <a:defRPr sz="2800">
                <a:solidFill>
                  <a:schemeClr val="tx2"/>
                </a:solidFill>
                <a:latin typeface="Arial" pitchFamily="34" charset="0"/>
              </a:defRPr>
            </a:lvl3pPr>
            <a:lvl4pPr marL="1631960" indent="-233138" defTabSz="911502" eaLnBrk="0" hangingPunct="0">
              <a:defRPr sz="2800">
                <a:solidFill>
                  <a:schemeClr val="tx2"/>
                </a:solidFill>
                <a:latin typeface="Arial" pitchFamily="34" charset="0"/>
              </a:defRPr>
            </a:lvl4pPr>
            <a:lvl5pPr marL="2098236" indent="-233138" defTabSz="911502" eaLnBrk="0" hangingPunct="0">
              <a:defRPr sz="2800">
                <a:solidFill>
                  <a:schemeClr val="tx2"/>
                </a:solidFill>
                <a:latin typeface="Arial" pitchFamily="34" charset="0"/>
              </a:defRPr>
            </a:lvl5pPr>
            <a:lvl6pPr marL="2564510" indent="-233138" defTabSz="911502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34" charset="0"/>
              </a:defRPr>
            </a:lvl6pPr>
            <a:lvl7pPr marL="3030784" indent="-233138" defTabSz="911502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34" charset="0"/>
              </a:defRPr>
            </a:lvl7pPr>
            <a:lvl8pPr marL="3497058" indent="-233138" defTabSz="911502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34" charset="0"/>
              </a:defRPr>
            </a:lvl8pPr>
            <a:lvl9pPr marL="3963334" indent="-233138" defTabSz="911502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eaLnBrk="1" hangingPunct="1"/>
            <a:fld id="{0F66CDC9-62F0-4A24-A21C-03D94848041C}" type="slidenum">
              <a:rPr lang="en-US" altLang="en-US" sz="1100">
                <a:solidFill>
                  <a:prstClr val="black"/>
                </a:solidFill>
              </a:rPr>
              <a:pPr eaLnBrk="1" hangingPunct="1"/>
              <a:t>10</a:t>
            </a:fld>
            <a:endParaRPr lang="en-US" altLang="en-US" sz="1100" dirty="0">
              <a:solidFill>
                <a:prstClr val="black"/>
              </a:solidFill>
            </a:endParaRPr>
          </a:p>
        </p:txBody>
      </p:sp>
      <p:sp>
        <p:nvSpPr>
          <p:cNvPr id="212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6844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502" eaLnBrk="0" hangingPunct="0">
              <a:defRPr sz="2800">
                <a:solidFill>
                  <a:schemeClr val="tx2"/>
                </a:solidFill>
                <a:latin typeface="Arial" pitchFamily="34" charset="0"/>
              </a:defRPr>
            </a:lvl1pPr>
            <a:lvl2pPr marL="757696" indent="-291422" defTabSz="911502" eaLnBrk="0" hangingPunct="0">
              <a:defRPr sz="2800">
                <a:solidFill>
                  <a:schemeClr val="tx2"/>
                </a:solidFill>
                <a:latin typeface="Arial" pitchFamily="34" charset="0"/>
              </a:defRPr>
            </a:lvl2pPr>
            <a:lvl3pPr marL="1165686" indent="-233138" defTabSz="911502" eaLnBrk="0" hangingPunct="0">
              <a:defRPr sz="2800">
                <a:solidFill>
                  <a:schemeClr val="tx2"/>
                </a:solidFill>
                <a:latin typeface="Arial" pitchFamily="34" charset="0"/>
              </a:defRPr>
            </a:lvl3pPr>
            <a:lvl4pPr marL="1631960" indent="-233138" defTabSz="911502" eaLnBrk="0" hangingPunct="0">
              <a:defRPr sz="2800">
                <a:solidFill>
                  <a:schemeClr val="tx2"/>
                </a:solidFill>
                <a:latin typeface="Arial" pitchFamily="34" charset="0"/>
              </a:defRPr>
            </a:lvl4pPr>
            <a:lvl5pPr marL="2098236" indent="-233138" defTabSz="911502" eaLnBrk="0" hangingPunct="0">
              <a:defRPr sz="2800">
                <a:solidFill>
                  <a:schemeClr val="tx2"/>
                </a:solidFill>
                <a:latin typeface="Arial" pitchFamily="34" charset="0"/>
              </a:defRPr>
            </a:lvl5pPr>
            <a:lvl6pPr marL="2564510" indent="-233138" defTabSz="911502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34" charset="0"/>
              </a:defRPr>
            </a:lvl6pPr>
            <a:lvl7pPr marL="3030784" indent="-233138" defTabSz="911502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34" charset="0"/>
              </a:defRPr>
            </a:lvl7pPr>
            <a:lvl8pPr marL="3497058" indent="-233138" defTabSz="911502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34" charset="0"/>
              </a:defRPr>
            </a:lvl8pPr>
            <a:lvl9pPr marL="3963334" indent="-233138" defTabSz="911502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eaLnBrk="1" hangingPunct="1"/>
            <a:fld id="{0F66CDC9-62F0-4A24-A21C-03D94848041C}" type="slidenum">
              <a:rPr lang="en-US" altLang="en-US" sz="1100">
                <a:solidFill>
                  <a:prstClr val="black"/>
                </a:solidFill>
              </a:rPr>
              <a:pPr eaLnBrk="1" hangingPunct="1"/>
              <a:t>11</a:t>
            </a:fld>
            <a:endParaRPr lang="en-US" altLang="en-US" sz="1100" dirty="0">
              <a:solidFill>
                <a:prstClr val="black"/>
              </a:solidFill>
            </a:endParaRPr>
          </a:p>
        </p:txBody>
      </p:sp>
      <p:sp>
        <p:nvSpPr>
          <p:cNvPr id="212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6844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502" eaLnBrk="0" hangingPunct="0">
              <a:defRPr sz="2800">
                <a:solidFill>
                  <a:schemeClr val="tx2"/>
                </a:solidFill>
                <a:latin typeface="Arial" pitchFamily="34" charset="0"/>
              </a:defRPr>
            </a:lvl1pPr>
            <a:lvl2pPr marL="757696" indent="-291422" defTabSz="911502" eaLnBrk="0" hangingPunct="0">
              <a:defRPr sz="2800">
                <a:solidFill>
                  <a:schemeClr val="tx2"/>
                </a:solidFill>
                <a:latin typeface="Arial" pitchFamily="34" charset="0"/>
              </a:defRPr>
            </a:lvl2pPr>
            <a:lvl3pPr marL="1165686" indent="-233138" defTabSz="911502" eaLnBrk="0" hangingPunct="0">
              <a:defRPr sz="2800">
                <a:solidFill>
                  <a:schemeClr val="tx2"/>
                </a:solidFill>
                <a:latin typeface="Arial" pitchFamily="34" charset="0"/>
              </a:defRPr>
            </a:lvl3pPr>
            <a:lvl4pPr marL="1631960" indent="-233138" defTabSz="911502" eaLnBrk="0" hangingPunct="0">
              <a:defRPr sz="2800">
                <a:solidFill>
                  <a:schemeClr val="tx2"/>
                </a:solidFill>
                <a:latin typeface="Arial" pitchFamily="34" charset="0"/>
              </a:defRPr>
            </a:lvl4pPr>
            <a:lvl5pPr marL="2098236" indent="-233138" defTabSz="911502" eaLnBrk="0" hangingPunct="0">
              <a:defRPr sz="2800">
                <a:solidFill>
                  <a:schemeClr val="tx2"/>
                </a:solidFill>
                <a:latin typeface="Arial" pitchFamily="34" charset="0"/>
              </a:defRPr>
            </a:lvl5pPr>
            <a:lvl6pPr marL="2564510" indent="-233138" defTabSz="911502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34" charset="0"/>
              </a:defRPr>
            </a:lvl6pPr>
            <a:lvl7pPr marL="3030784" indent="-233138" defTabSz="911502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34" charset="0"/>
              </a:defRPr>
            </a:lvl7pPr>
            <a:lvl8pPr marL="3497058" indent="-233138" defTabSz="911502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34" charset="0"/>
              </a:defRPr>
            </a:lvl8pPr>
            <a:lvl9pPr marL="3963334" indent="-233138" defTabSz="911502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eaLnBrk="1" hangingPunct="1"/>
            <a:fld id="{0F66CDC9-62F0-4A24-A21C-03D94848041C}" type="slidenum">
              <a:rPr lang="en-US" altLang="en-US" sz="1100">
                <a:solidFill>
                  <a:prstClr val="black"/>
                </a:solidFill>
              </a:rPr>
              <a:pPr eaLnBrk="1" hangingPunct="1"/>
              <a:t>12</a:t>
            </a:fld>
            <a:endParaRPr lang="en-US" altLang="en-US" sz="1100" dirty="0">
              <a:solidFill>
                <a:prstClr val="black"/>
              </a:solidFill>
            </a:endParaRPr>
          </a:p>
        </p:txBody>
      </p:sp>
      <p:sp>
        <p:nvSpPr>
          <p:cNvPr id="212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684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8340" y="5488079"/>
            <a:ext cx="8831176" cy="88063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ts val="2700"/>
              </a:lnSpc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Name of Presentation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8339" y="6368718"/>
            <a:ext cx="8069177" cy="3930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8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Presenter’s Name  |  Date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035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146479" y="6446205"/>
            <a:ext cx="1105272" cy="248636"/>
          </a:xfrm>
          <a:prstGeom prst="rect">
            <a:avLst/>
          </a:prstGeom>
        </p:spPr>
        <p:txBody>
          <a:bodyPr/>
          <a:lstStyle>
            <a:lvl1pPr>
              <a:defRPr sz="1200" b="0" baseline="0">
                <a:solidFill>
                  <a:srgbClr val="1F497D"/>
                </a:solidFill>
              </a:defRPr>
            </a:lvl1pPr>
          </a:lstStyle>
          <a:p>
            <a:r>
              <a:rPr lang="en-US" smtClean="0"/>
              <a:t>6/20/2016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61160" y="5903404"/>
            <a:ext cx="451280" cy="240391"/>
          </a:xfrm>
          <a:prstGeom prst="rect">
            <a:avLst/>
          </a:prstGeom>
        </p:spPr>
        <p:txBody>
          <a:bodyPr/>
          <a:lstStyle>
            <a:lvl1pPr>
              <a:defRPr sz="1200" b="0" baseline="0">
                <a:solidFill>
                  <a:srgbClr val="1F497D"/>
                </a:solidFill>
              </a:defRPr>
            </a:lvl1pPr>
          </a:lstStyle>
          <a:p>
            <a:fld id="{B090CEC9-7E8F-0844-8D92-E1DD75732F2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353" y="6446205"/>
            <a:ext cx="4013493" cy="248636"/>
          </a:xfrm>
          <a:prstGeom prst="rect">
            <a:avLst/>
          </a:prstGeom>
        </p:spPr>
        <p:txBody>
          <a:bodyPr/>
          <a:lstStyle>
            <a:lvl1pPr algn="ctr">
              <a:defRPr sz="1200" b="0" baseline="0">
                <a:solidFill>
                  <a:srgbClr val="1F497D"/>
                </a:solidFill>
              </a:defRPr>
            </a:lvl1pPr>
          </a:lstStyle>
          <a:p>
            <a:r>
              <a:rPr lang="en-US" smtClean="0"/>
              <a:t>Danville - 2014 Power Supply Update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249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146479" y="6446205"/>
            <a:ext cx="1105272" cy="248636"/>
          </a:xfrm>
          <a:prstGeom prst="rect">
            <a:avLst/>
          </a:prstGeom>
        </p:spPr>
        <p:txBody>
          <a:bodyPr/>
          <a:lstStyle>
            <a:lvl1pPr>
              <a:defRPr sz="1200" b="0" baseline="0">
                <a:solidFill>
                  <a:srgbClr val="1F497D"/>
                </a:solidFill>
              </a:defRPr>
            </a:lvl1pPr>
          </a:lstStyle>
          <a:p>
            <a:r>
              <a:rPr lang="en-US" smtClean="0"/>
              <a:t>6/20/2016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61160" y="5903404"/>
            <a:ext cx="451280" cy="240391"/>
          </a:xfrm>
          <a:prstGeom prst="rect">
            <a:avLst/>
          </a:prstGeom>
        </p:spPr>
        <p:txBody>
          <a:bodyPr/>
          <a:lstStyle>
            <a:lvl1pPr>
              <a:defRPr sz="1200" b="0" baseline="0">
                <a:solidFill>
                  <a:srgbClr val="1F497D"/>
                </a:solidFill>
              </a:defRPr>
            </a:lvl1pPr>
          </a:lstStyle>
          <a:p>
            <a:fld id="{B090CEC9-7E8F-0844-8D92-E1DD75732F2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353" y="6446205"/>
            <a:ext cx="4013493" cy="248636"/>
          </a:xfrm>
          <a:prstGeom prst="rect">
            <a:avLst/>
          </a:prstGeom>
        </p:spPr>
        <p:txBody>
          <a:bodyPr/>
          <a:lstStyle>
            <a:lvl1pPr algn="ctr">
              <a:defRPr sz="1200" b="0" baseline="0">
                <a:solidFill>
                  <a:srgbClr val="1F497D"/>
                </a:solidFill>
              </a:defRPr>
            </a:lvl1pPr>
          </a:lstStyle>
          <a:p>
            <a:r>
              <a:rPr lang="en-US" smtClean="0"/>
              <a:t>Danville - 2014 Power Supply Update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0454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146479" y="6446205"/>
            <a:ext cx="1105272" cy="248636"/>
          </a:xfrm>
          <a:prstGeom prst="rect">
            <a:avLst/>
          </a:prstGeom>
        </p:spPr>
        <p:txBody>
          <a:bodyPr/>
          <a:lstStyle>
            <a:lvl1pPr>
              <a:defRPr sz="1200" b="0" baseline="0">
                <a:solidFill>
                  <a:srgbClr val="1F497D"/>
                </a:solidFill>
              </a:defRPr>
            </a:lvl1pPr>
          </a:lstStyle>
          <a:p>
            <a:r>
              <a:rPr lang="en-US" smtClean="0"/>
              <a:t>6/20/2016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61160" y="5903404"/>
            <a:ext cx="451280" cy="240391"/>
          </a:xfrm>
          <a:prstGeom prst="rect">
            <a:avLst/>
          </a:prstGeom>
        </p:spPr>
        <p:txBody>
          <a:bodyPr/>
          <a:lstStyle>
            <a:lvl1pPr>
              <a:defRPr sz="1200" b="0" baseline="0">
                <a:solidFill>
                  <a:srgbClr val="1F497D"/>
                </a:solidFill>
              </a:defRPr>
            </a:lvl1pPr>
          </a:lstStyle>
          <a:p>
            <a:fld id="{B090CEC9-7E8F-0844-8D92-E1DD75732F2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353" y="6446205"/>
            <a:ext cx="4013493" cy="248636"/>
          </a:xfrm>
          <a:prstGeom prst="rect">
            <a:avLst/>
          </a:prstGeom>
        </p:spPr>
        <p:txBody>
          <a:bodyPr/>
          <a:lstStyle>
            <a:lvl1pPr algn="ctr">
              <a:defRPr sz="1200" b="0" baseline="0">
                <a:solidFill>
                  <a:srgbClr val="1F497D"/>
                </a:solidFill>
              </a:defRPr>
            </a:lvl1pPr>
          </a:lstStyle>
          <a:p>
            <a:r>
              <a:rPr lang="en-US" smtClean="0"/>
              <a:t>Danville - 2014 Power Supply Update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7809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 Standard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rgbClr val="1F497D"/>
                </a:solidFill>
                <a:latin typeface="News Gothic M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915400" cy="5105400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+mn-lt"/>
              </a:defRPr>
            </a:lvl1pPr>
            <a:lvl2pPr marL="914400" indent="-457200">
              <a:buFont typeface="Arial" panose="020B0604020202020204" pitchFamily="34" charset="0"/>
              <a:buChar char="•"/>
              <a:defRPr sz="2400">
                <a:latin typeface="+mn-lt"/>
              </a:defRPr>
            </a:lvl2pPr>
            <a:lvl3pPr marL="1257300" indent="-342900">
              <a:buFont typeface="Arial" panose="020B0604020202020204" pitchFamily="34" charset="0"/>
              <a:buChar char="•"/>
              <a:defRPr sz="2000">
                <a:latin typeface="+mn-lt"/>
              </a:defRPr>
            </a:lvl3pPr>
            <a:lvl4pPr marL="1714500" indent="-342900">
              <a:buFont typeface="Arial" panose="020B0604020202020204" pitchFamily="34" charset="0"/>
              <a:buChar char="•"/>
              <a:defRPr sz="1800">
                <a:latin typeface="+mn-lt"/>
              </a:defRPr>
            </a:lvl4pPr>
            <a:lvl5pPr marL="2114550" indent="-285750">
              <a:buFont typeface="Arial" panose="020B0604020202020204" pitchFamily="34" charset="0"/>
              <a:buChar char="•"/>
              <a:defRPr sz="1600"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6/20/2016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Danville - 2014 Power Supply Update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4346575" y="6324600"/>
            <a:ext cx="530225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1F497D"/>
                </a:solidFill>
                <a:latin typeface="News Gothic MT"/>
              </a:defRPr>
            </a:lvl1pPr>
          </a:lstStyle>
          <a:p>
            <a:pPr>
              <a:defRPr/>
            </a:pPr>
            <a:fld id="{F2F0CCB9-E7AF-4B8D-8CB3-6BF1D9C95A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3621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46479" y="6446205"/>
            <a:ext cx="1105272" cy="248636"/>
          </a:xfrm>
          <a:prstGeom prst="rect">
            <a:avLst/>
          </a:prstGeom>
        </p:spPr>
        <p:txBody>
          <a:bodyPr/>
          <a:lstStyle>
            <a:lvl1pPr>
              <a:defRPr sz="1200" b="0" baseline="0">
                <a:solidFill>
                  <a:srgbClr val="1F497D"/>
                </a:solidFill>
              </a:defRPr>
            </a:lvl1pPr>
          </a:lstStyle>
          <a:p>
            <a:r>
              <a:rPr lang="en-US" smtClean="0"/>
              <a:t>6/20/2016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61160" y="5903404"/>
            <a:ext cx="451280" cy="240391"/>
          </a:xfrm>
          <a:prstGeom prst="rect">
            <a:avLst/>
          </a:prstGeom>
        </p:spPr>
        <p:txBody>
          <a:bodyPr/>
          <a:lstStyle>
            <a:lvl1pPr>
              <a:defRPr sz="1200" b="0" baseline="0">
                <a:solidFill>
                  <a:srgbClr val="1F497D"/>
                </a:solidFill>
              </a:defRPr>
            </a:lvl1pPr>
          </a:lstStyle>
          <a:p>
            <a:fld id="{B090CEC9-7E8F-0844-8D92-E1DD75732F2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353" y="6446205"/>
            <a:ext cx="4013493" cy="248636"/>
          </a:xfrm>
          <a:prstGeom prst="rect">
            <a:avLst/>
          </a:prstGeom>
        </p:spPr>
        <p:txBody>
          <a:bodyPr/>
          <a:lstStyle>
            <a:lvl1pPr algn="ctr">
              <a:defRPr sz="1200" b="0" baseline="0">
                <a:solidFill>
                  <a:srgbClr val="1F497D"/>
                </a:solidFill>
              </a:defRPr>
            </a:lvl1pPr>
          </a:lstStyle>
          <a:p>
            <a:r>
              <a:rPr lang="en-US" smtClean="0"/>
              <a:t>Danville - 2014 Power Supply Update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3101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46479" y="6446205"/>
            <a:ext cx="1105272" cy="248636"/>
          </a:xfrm>
          <a:prstGeom prst="rect">
            <a:avLst/>
          </a:prstGeom>
        </p:spPr>
        <p:txBody>
          <a:bodyPr/>
          <a:lstStyle>
            <a:lvl1pPr>
              <a:defRPr sz="1200" b="0" baseline="0">
                <a:solidFill>
                  <a:srgbClr val="1F497D"/>
                </a:solidFill>
              </a:defRPr>
            </a:lvl1pPr>
          </a:lstStyle>
          <a:p>
            <a:r>
              <a:rPr lang="en-US" smtClean="0"/>
              <a:t>6/20/2016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61160" y="5903404"/>
            <a:ext cx="451280" cy="240391"/>
          </a:xfrm>
          <a:prstGeom prst="rect">
            <a:avLst/>
          </a:prstGeom>
        </p:spPr>
        <p:txBody>
          <a:bodyPr/>
          <a:lstStyle>
            <a:lvl1pPr>
              <a:defRPr sz="1200" b="0" baseline="0">
                <a:solidFill>
                  <a:srgbClr val="1F497D"/>
                </a:solidFill>
              </a:defRPr>
            </a:lvl1pPr>
          </a:lstStyle>
          <a:p>
            <a:fld id="{B090CEC9-7E8F-0844-8D92-E1DD75732F2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353" y="6446205"/>
            <a:ext cx="4013493" cy="248636"/>
          </a:xfrm>
          <a:prstGeom prst="rect">
            <a:avLst/>
          </a:prstGeom>
        </p:spPr>
        <p:txBody>
          <a:bodyPr/>
          <a:lstStyle>
            <a:lvl1pPr algn="ctr">
              <a:defRPr sz="1200" b="0" baseline="0">
                <a:solidFill>
                  <a:srgbClr val="1F497D"/>
                </a:solidFill>
              </a:defRPr>
            </a:lvl1pPr>
          </a:lstStyle>
          <a:p>
            <a:r>
              <a:rPr lang="en-US" smtClean="0"/>
              <a:t>Danville - 2014 Power Supply Update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7556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46479" y="6446205"/>
            <a:ext cx="1105272" cy="248636"/>
          </a:xfrm>
          <a:prstGeom prst="rect">
            <a:avLst/>
          </a:prstGeom>
        </p:spPr>
        <p:txBody>
          <a:bodyPr/>
          <a:lstStyle>
            <a:lvl1pPr>
              <a:defRPr sz="1200" b="0" baseline="0">
                <a:solidFill>
                  <a:srgbClr val="1F497D"/>
                </a:solidFill>
              </a:defRPr>
            </a:lvl1pPr>
          </a:lstStyle>
          <a:p>
            <a:r>
              <a:rPr lang="en-US" smtClean="0"/>
              <a:t>6/20/2016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61160" y="5903404"/>
            <a:ext cx="451280" cy="240391"/>
          </a:xfrm>
          <a:prstGeom prst="rect">
            <a:avLst/>
          </a:prstGeom>
        </p:spPr>
        <p:txBody>
          <a:bodyPr/>
          <a:lstStyle>
            <a:lvl1pPr>
              <a:defRPr sz="1200" b="0" baseline="0">
                <a:solidFill>
                  <a:srgbClr val="1F497D"/>
                </a:solidFill>
              </a:defRPr>
            </a:lvl1pPr>
          </a:lstStyle>
          <a:p>
            <a:fld id="{B090CEC9-7E8F-0844-8D92-E1DD75732F2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353" y="6446205"/>
            <a:ext cx="4013493" cy="248636"/>
          </a:xfrm>
          <a:prstGeom prst="rect">
            <a:avLst/>
          </a:prstGeom>
        </p:spPr>
        <p:txBody>
          <a:bodyPr/>
          <a:lstStyle>
            <a:lvl1pPr algn="ctr">
              <a:defRPr sz="1200" b="0" baseline="0">
                <a:solidFill>
                  <a:srgbClr val="1F497D"/>
                </a:solidFill>
              </a:defRPr>
            </a:lvl1pPr>
          </a:lstStyle>
          <a:p>
            <a:r>
              <a:rPr lang="en-US" smtClean="0"/>
              <a:t>Danville - 2014 Power Supply Update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38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146479" y="6446205"/>
            <a:ext cx="1105272" cy="248636"/>
          </a:xfrm>
          <a:prstGeom prst="rect">
            <a:avLst/>
          </a:prstGeom>
        </p:spPr>
        <p:txBody>
          <a:bodyPr/>
          <a:lstStyle>
            <a:lvl1pPr>
              <a:defRPr sz="1200" b="0" baseline="0">
                <a:solidFill>
                  <a:srgbClr val="1F497D"/>
                </a:solidFill>
              </a:defRPr>
            </a:lvl1pPr>
          </a:lstStyle>
          <a:p>
            <a:r>
              <a:rPr lang="en-US" smtClean="0"/>
              <a:t>6/20/2016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61160" y="5903404"/>
            <a:ext cx="451280" cy="240391"/>
          </a:xfrm>
          <a:prstGeom prst="rect">
            <a:avLst/>
          </a:prstGeom>
        </p:spPr>
        <p:txBody>
          <a:bodyPr/>
          <a:lstStyle>
            <a:lvl1pPr>
              <a:defRPr sz="1200" b="0" baseline="0">
                <a:solidFill>
                  <a:srgbClr val="1F497D"/>
                </a:solidFill>
              </a:defRPr>
            </a:lvl1pPr>
          </a:lstStyle>
          <a:p>
            <a:fld id="{B090CEC9-7E8F-0844-8D92-E1DD75732F2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353" y="6446205"/>
            <a:ext cx="4013493" cy="248636"/>
          </a:xfrm>
          <a:prstGeom prst="rect">
            <a:avLst/>
          </a:prstGeom>
        </p:spPr>
        <p:txBody>
          <a:bodyPr/>
          <a:lstStyle>
            <a:lvl1pPr algn="ctr">
              <a:defRPr sz="1200" b="0" baseline="0">
                <a:solidFill>
                  <a:srgbClr val="1F497D"/>
                </a:solidFill>
              </a:defRPr>
            </a:lvl1pPr>
          </a:lstStyle>
          <a:p>
            <a:r>
              <a:rPr lang="en-US" smtClean="0"/>
              <a:t>Danville - 2014 Power Supply Update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4299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146479" y="6446205"/>
            <a:ext cx="1105272" cy="248636"/>
          </a:xfrm>
          <a:prstGeom prst="rect">
            <a:avLst/>
          </a:prstGeom>
        </p:spPr>
        <p:txBody>
          <a:bodyPr/>
          <a:lstStyle>
            <a:lvl1pPr>
              <a:defRPr sz="1200" b="0" baseline="0">
                <a:solidFill>
                  <a:srgbClr val="1F497D"/>
                </a:solidFill>
              </a:defRPr>
            </a:lvl1pPr>
          </a:lstStyle>
          <a:p>
            <a:r>
              <a:rPr lang="en-US" smtClean="0"/>
              <a:t>6/20/2016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61160" y="5903404"/>
            <a:ext cx="451280" cy="240391"/>
          </a:xfrm>
          <a:prstGeom prst="rect">
            <a:avLst/>
          </a:prstGeom>
        </p:spPr>
        <p:txBody>
          <a:bodyPr/>
          <a:lstStyle>
            <a:lvl1pPr>
              <a:defRPr sz="1200" b="0" baseline="0">
                <a:solidFill>
                  <a:srgbClr val="1F497D"/>
                </a:solidFill>
              </a:defRPr>
            </a:lvl1pPr>
          </a:lstStyle>
          <a:p>
            <a:fld id="{B090CEC9-7E8F-0844-8D92-E1DD75732F2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1295353" y="6446205"/>
            <a:ext cx="4013493" cy="248636"/>
          </a:xfrm>
          <a:prstGeom prst="rect">
            <a:avLst/>
          </a:prstGeom>
        </p:spPr>
        <p:txBody>
          <a:bodyPr/>
          <a:lstStyle>
            <a:lvl1pPr algn="ctr">
              <a:defRPr sz="1200" b="0" baseline="0">
                <a:solidFill>
                  <a:srgbClr val="1F497D"/>
                </a:solidFill>
              </a:defRPr>
            </a:lvl1pPr>
          </a:lstStyle>
          <a:p>
            <a:r>
              <a:rPr lang="en-US" smtClean="0"/>
              <a:t>Danville - 2014 Power Supply Update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6429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146479" y="6446205"/>
            <a:ext cx="1105272" cy="248636"/>
          </a:xfrm>
          <a:prstGeom prst="rect">
            <a:avLst/>
          </a:prstGeom>
        </p:spPr>
        <p:txBody>
          <a:bodyPr/>
          <a:lstStyle>
            <a:lvl1pPr>
              <a:defRPr sz="1200" b="0" baseline="0">
                <a:solidFill>
                  <a:srgbClr val="1F497D"/>
                </a:solidFill>
              </a:defRPr>
            </a:lvl1pPr>
          </a:lstStyle>
          <a:p>
            <a:r>
              <a:rPr lang="en-US" smtClean="0"/>
              <a:t>6/20/2016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61160" y="5903404"/>
            <a:ext cx="451280" cy="240391"/>
          </a:xfrm>
          <a:prstGeom prst="rect">
            <a:avLst/>
          </a:prstGeom>
        </p:spPr>
        <p:txBody>
          <a:bodyPr/>
          <a:lstStyle>
            <a:lvl1pPr>
              <a:defRPr sz="1200" b="0" baseline="0">
                <a:solidFill>
                  <a:srgbClr val="1F497D"/>
                </a:solidFill>
              </a:defRPr>
            </a:lvl1pPr>
          </a:lstStyle>
          <a:p>
            <a:fld id="{B090CEC9-7E8F-0844-8D92-E1DD75732F2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353" y="6446205"/>
            <a:ext cx="4013493" cy="248636"/>
          </a:xfrm>
          <a:prstGeom prst="rect">
            <a:avLst/>
          </a:prstGeom>
        </p:spPr>
        <p:txBody>
          <a:bodyPr/>
          <a:lstStyle>
            <a:lvl1pPr algn="ctr">
              <a:defRPr sz="1200" b="0" baseline="0">
                <a:solidFill>
                  <a:srgbClr val="1F497D"/>
                </a:solidFill>
              </a:defRPr>
            </a:lvl1pPr>
          </a:lstStyle>
          <a:p>
            <a:r>
              <a:rPr lang="en-US" smtClean="0"/>
              <a:t>Danville - 2014 Power Supply Update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655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146479" y="6446205"/>
            <a:ext cx="1105272" cy="248636"/>
          </a:xfrm>
          <a:prstGeom prst="rect">
            <a:avLst/>
          </a:prstGeom>
        </p:spPr>
        <p:txBody>
          <a:bodyPr/>
          <a:lstStyle>
            <a:lvl1pPr>
              <a:defRPr sz="1200" b="0" baseline="0">
                <a:solidFill>
                  <a:srgbClr val="1F497D"/>
                </a:solidFill>
              </a:defRPr>
            </a:lvl1pPr>
          </a:lstStyle>
          <a:p>
            <a:r>
              <a:rPr lang="en-US" smtClean="0"/>
              <a:t>6/20/2016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61160" y="5903404"/>
            <a:ext cx="451280" cy="240391"/>
          </a:xfrm>
          <a:prstGeom prst="rect">
            <a:avLst/>
          </a:prstGeom>
        </p:spPr>
        <p:txBody>
          <a:bodyPr/>
          <a:lstStyle>
            <a:lvl1pPr>
              <a:defRPr sz="1200" b="0" baseline="0">
                <a:solidFill>
                  <a:srgbClr val="1F497D"/>
                </a:solidFill>
              </a:defRPr>
            </a:lvl1pPr>
          </a:lstStyle>
          <a:p>
            <a:fld id="{B090CEC9-7E8F-0844-8D92-E1DD75732F2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353" y="6446205"/>
            <a:ext cx="4013493" cy="248636"/>
          </a:xfrm>
          <a:prstGeom prst="rect">
            <a:avLst/>
          </a:prstGeom>
        </p:spPr>
        <p:txBody>
          <a:bodyPr/>
          <a:lstStyle>
            <a:lvl1pPr algn="ctr">
              <a:defRPr sz="1200" b="0" baseline="0">
                <a:solidFill>
                  <a:srgbClr val="1F497D"/>
                </a:solidFill>
              </a:defRPr>
            </a:lvl1pPr>
          </a:lstStyle>
          <a:p>
            <a:r>
              <a:rPr lang="en-US" smtClean="0"/>
              <a:t>Danville - 2014 Power Supply Update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606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146479" y="6446205"/>
            <a:ext cx="1105272" cy="248636"/>
          </a:xfrm>
          <a:prstGeom prst="rect">
            <a:avLst/>
          </a:prstGeom>
        </p:spPr>
        <p:txBody>
          <a:bodyPr/>
          <a:lstStyle>
            <a:lvl1pPr>
              <a:defRPr sz="1200" b="0" baseline="0">
                <a:solidFill>
                  <a:srgbClr val="1F497D"/>
                </a:solidFill>
              </a:defRPr>
            </a:lvl1pPr>
          </a:lstStyle>
          <a:p>
            <a:r>
              <a:rPr lang="en-US" smtClean="0"/>
              <a:t>6/20/2016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61160" y="5903404"/>
            <a:ext cx="451280" cy="240391"/>
          </a:xfrm>
          <a:prstGeom prst="rect">
            <a:avLst/>
          </a:prstGeom>
        </p:spPr>
        <p:txBody>
          <a:bodyPr/>
          <a:lstStyle>
            <a:lvl1pPr>
              <a:defRPr sz="1200" b="0" baseline="0">
                <a:solidFill>
                  <a:srgbClr val="1F497D"/>
                </a:solidFill>
              </a:defRPr>
            </a:lvl1pPr>
          </a:lstStyle>
          <a:p>
            <a:fld id="{B090CEC9-7E8F-0844-8D92-E1DD75732F2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353" y="6446205"/>
            <a:ext cx="4013493" cy="248636"/>
          </a:xfrm>
          <a:prstGeom prst="rect">
            <a:avLst/>
          </a:prstGeom>
        </p:spPr>
        <p:txBody>
          <a:bodyPr/>
          <a:lstStyle>
            <a:lvl1pPr algn="ctr">
              <a:defRPr sz="1200" b="0" baseline="0">
                <a:solidFill>
                  <a:srgbClr val="1F497D"/>
                </a:solidFill>
              </a:defRPr>
            </a:lvl1pPr>
          </a:lstStyle>
          <a:p>
            <a:r>
              <a:rPr lang="en-US" smtClean="0"/>
              <a:t>Danville - 2014 Power Supply Update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4388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146479" y="6446205"/>
            <a:ext cx="1105272" cy="248636"/>
          </a:xfrm>
          <a:prstGeom prst="rect">
            <a:avLst/>
          </a:prstGeom>
        </p:spPr>
        <p:txBody>
          <a:bodyPr/>
          <a:lstStyle>
            <a:lvl1pPr>
              <a:defRPr sz="1200" b="0" baseline="0">
                <a:solidFill>
                  <a:srgbClr val="1F497D"/>
                </a:solidFill>
              </a:defRPr>
            </a:lvl1pPr>
          </a:lstStyle>
          <a:p>
            <a:r>
              <a:rPr lang="en-US" smtClean="0"/>
              <a:t>6/20/2016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61160" y="5903404"/>
            <a:ext cx="451280" cy="240391"/>
          </a:xfrm>
          <a:prstGeom prst="rect">
            <a:avLst/>
          </a:prstGeom>
        </p:spPr>
        <p:txBody>
          <a:bodyPr/>
          <a:lstStyle>
            <a:lvl1pPr>
              <a:defRPr sz="1200" b="0" baseline="0">
                <a:solidFill>
                  <a:srgbClr val="1F497D"/>
                </a:solidFill>
              </a:defRPr>
            </a:lvl1pPr>
          </a:lstStyle>
          <a:p>
            <a:fld id="{B090CEC9-7E8F-0844-8D92-E1DD75732F2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353" y="6446205"/>
            <a:ext cx="4013493" cy="248636"/>
          </a:xfrm>
          <a:prstGeom prst="rect">
            <a:avLst/>
          </a:prstGeom>
        </p:spPr>
        <p:txBody>
          <a:bodyPr/>
          <a:lstStyle>
            <a:lvl1pPr algn="ctr">
              <a:defRPr sz="1200" b="0" baseline="0">
                <a:solidFill>
                  <a:srgbClr val="1F497D"/>
                </a:solidFill>
              </a:defRPr>
            </a:lvl1pPr>
          </a:lstStyle>
          <a:p>
            <a:r>
              <a:rPr lang="en-US" smtClean="0"/>
              <a:t>Danville - 2014 Power Supply Update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3883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146479" y="6446205"/>
            <a:ext cx="1105272" cy="248636"/>
          </a:xfrm>
          <a:prstGeom prst="rect">
            <a:avLst/>
          </a:prstGeom>
        </p:spPr>
        <p:txBody>
          <a:bodyPr/>
          <a:lstStyle>
            <a:lvl1pPr>
              <a:defRPr sz="1200" b="0" baseline="0">
                <a:solidFill>
                  <a:srgbClr val="1F497D"/>
                </a:solidFill>
              </a:defRPr>
            </a:lvl1pPr>
          </a:lstStyle>
          <a:p>
            <a:r>
              <a:rPr lang="en-US" smtClean="0"/>
              <a:t>6/20/2016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61160" y="5903404"/>
            <a:ext cx="451280" cy="240391"/>
          </a:xfrm>
          <a:prstGeom prst="rect">
            <a:avLst/>
          </a:prstGeom>
        </p:spPr>
        <p:txBody>
          <a:bodyPr/>
          <a:lstStyle>
            <a:lvl1pPr>
              <a:defRPr sz="1200" b="0" baseline="0">
                <a:solidFill>
                  <a:srgbClr val="1F497D"/>
                </a:solidFill>
              </a:defRPr>
            </a:lvl1pPr>
          </a:lstStyle>
          <a:p>
            <a:fld id="{B090CEC9-7E8F-0844-8D92-E1DD75732F2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353" y="6446205"/>
            <a:ext cx="4013493" cy="248636"/>
          </a:xfrm>
          <a:prstGeom prst="rect">
            <a:avLst/>
          </a:prstGeom>
        </p:spPr>
        <p:txBody>
          <a:bodyPr/>
          <a:lstStyle>
            <a:lvl1pPr algn="ctr">
              <a:defRPr sz="1200" b="0" baseline="0">
                <a:solidFill>
                  <a:srgbClr val="1F497D"/>
                </a:solidFill>
              </a:defRPr>
            </a:lvl1pPr>
          </a:lstStyle>
          <a:p>
            <a:r>
              <a:rPr lang="en-US" smtClean="0"/>
              <a:t>Danville - 2014 Power Supply Update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8897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46479" y="6446205"/>
            <a:ext cx="1105272" cy="248636"/>
          </a:xfrm>
          <a:prstGeom prst="rect">
            <a:avLst/>
          </a:prstGeom>
        </p:spPr>
        <p:txBody>
          <a:bodyPr/>
          <a:lstStyle>
            <a:lvl1pPr>
              <a:defRPr sz="1200" b="0" baseline="0">
                <a:solidFill>
                  <a:srgbClr val="1F497D"/>
                </a:solidFill>
              </a:defRPr>
            </a:lvl1pPr>
          </a:lstStyle>
          <a:p>
            <a:r>
              <a:rPr lang="en-US" smtClean="0"/>
              <a:t>6/20/2016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61160" y="5903404"/>
            <a:ext cx="451280" cy="240391"/>
          </a:xfrm>
          <a:prstGeom prst="rect">
            <a:avLst/>
          </a:prstGeom>
        </p:spPr>
        <p:txBody>
          <a:bodyPr/>
          <a:lstStyle>
            <a:lvl1pPr>
              <a:defRPr sz="1200" b="0" baseline="0">
                <a:solidFill>
                  <a:srgbClr val="1F497D"/>
                </a:solidFill>
              </a:defRPr>
            </a:lvl1pPr>
          </a:lstStyle>
          <a:p>
            <a:fld id="{B090CEC9-7E8F-0844-8D92-E1DD75732F2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353" y="6446205"/>
            <a:ext cx="4013493" cy="248636"/>
          </a:xfrm>
          <a:prstGeom prst="rect">
            <a:avLst/>
          </a:prstGeom>
        </p:spPr>
        <p:txBody>
          <a:bodyPr/>
          <a:lstStyle>
            <a:lvl1pPr algn="ctr">
              <a:defRPr sz="1200" b="0" baseline="0">
                <a:solidFill>
                  <a:srgbClr val="1F497D"/>
                </a:solidFill>
              </a:defRPr>
            </a:lvl1pPr>
          </a:lstStyle>
          <a:p>
            <a:r>
              <a:rPr lang="en-US" smtClean="0"/>
              <a:t>Danville - 2014 Power Supply Update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8244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46479" y="6446205"/>
            <a:ext cx="1105272" cy="248636"/>
          </a:xfrm>
          <a:prstGeom prst="rect">
            <a:avLst/>
          </a:prstGeom>
        </p:spPr>
        <p:txBody>
          <a:bodyPr/>
          <a:lstStyle>
            <a:lvl1pPr>
              <a:defRPr sz="1200" b="0" baseline="0">
                <a:solidFill>
                  <a:srgbClr val="1F497D"/>
                </a:solidFill>
              </a:defRPr>
            </a:lvl1pPr>
          </a:lstStyle>
          <a:p>
            <a:r>
              <a:rPr lang="en-US" smtClean="0"/>
              <a:t>6/20/2016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61160" y="5903404"/>
            <a:ext cx="451280" cy="240391"/>
          </a:xfrm>
          <a:prstGeom prst="rect">
            <a:avLst/>
          </a:prstGeom>
        </p:spPr>
        <p:txBody>
          <a:bodyPr/>
          <a:lstStyle>
            <a:lvl1pPr>
              <a:defRPr sz="1200" b="0" baseline="0">
                <a:solidFill>
                  <a:srgbClr val="1F497D"/>
                </a:solidFill>
              </a:defRPr>
            </a:lvl1pPr>
          </a:lstStyle>
          <a:p>
            <a:fld id="{B090CEC9-7E8F-0844-8D92-E1DD75732F2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353" y="6446205"/>
            <a:ext cx="4013493" cy="248636"/>
          </a:xfrm>
          <a:prstGeom prst="rect">
            <a:avLst/>
          </a:prstGeom>
        </p:spPr>
        <p:txBody>
          <a:bodyPr/>
          <a:lstStyle>
            <a:lvl1pPr algn="ctr">
              <a:defRPr sz="1200" b="0" baseline="0">
                <a:solidFill>
                  <a:srgbClr val="1F497D"/>
                </a:solidFill>
              </a:defRPr>
            </a:lvl1pPr>
          </a:lstStyle>
          <a:p>
            <a:r>
              <a:rPr lang="en-US" smtClean="0"/>
              <a:t>Danville - 2014 Power Supply Update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120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46479" y="6446205"/>
            <a:ext cx="1105272" cy="248636"/>
          </a:xfrm>
          <a:prstGeom prst="rect">
            <a:avLst/>
          </a:prstGeom>
        </p:spPr>
        <p:txBody>
          <a:bodyPr/>
          <a:lstStyle>
            <a:lvl1pPr>
              <a:defRPr sz="1200" b="0" baseline="0">
                <a:solidFill>
                  <a:srgbClr val="1F497D"/>
                </a:solidFill>
              </a:defRPr>
            </a:lvl1pPr>
          </a:lstStyle>
          <a:p>
            <a:r>
              <a:rPr lang="en-US" smtClean="0"/>
              <a:t>6/20/2016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61160" y="5903404"/>
            <a:ext cx="451280" cy="240391"/>
          </a:xfrm>
          <a:prstGeom prst="rect">
            <a:avLst/>
          </a:prstGeom>
        </p:spPr>
        <p:txBody>
          <a:bodyPr/>
          <a:lstStyle>
            <a:lvl1pPr>
              <a:defRPr sz="1200" b="0" baseline="0">
                <a:solidFill>
                  <a:srgbClr val="1F497D"/>
                </a:solidFill>
              </a:defRPr>
            </a:lvl1pPr>
          </a:lstStyle>
          <a:p>
            <a:fld id="{B090CEC9-7E8F-0844-8D92-E1DD75732F2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353" y="6446205"/>
            <a:ext cx="4013493" cy="248636"/>
          </a:xfrm>
          <a:prstGeom prst="rect">
            <a:avLst/>
          </a:prstGeom>
        </p:spPr>
        <p:txBody>
          <a:bodyPr/>
          <a:lstStyle>
            <a:lvl1pPr algn="ctr">
              <a:defRPr sz="1200" b="0" baseline="0">
                <a:solidFill>
                  <a:srgbClr val="1F497D"/>
                </a:solidFill>
              </a:defRPr>
            </a:lvl1pPr>
          </a:lstStyle>
          <a:p>
            <a:r>
              <a:rPr lang="en-US" smtClean="0"/>
              <a:t>Danville - 2014 Power Supply Update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3831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46479" y="6446205"/>
            <a:ext cx="1105272" cy="248636"/>
          </a:xfrm>
          <a:prstGeom prst="rect">
            <a:avLst/>
          </a:prstGeom>
        </p:spPr>
        <p:txBody>
          <a:bodyPr/>
          <a:lstStyle>
            <a:lvl1pPr>
              <a:defRPr sz="1200" b="0" baseline="0">
                <a:solidFill>
                  <a:srgbClr val="1F497D"/>
                </a:solidFill>
              </a:defRPr>
            </a:lvl1pPr>
          </a:lstStyle>
          <a:p>
            <a:r>
              <a:rPr lang="en-US" smtClean="0"/>
              <a:t>6/20/2016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61160" y="5903404"/>
            <a:ext cx="451280" cy="240391"/>
          </a:xfrm>
          <a:prstGeom prst="rect">
            <a:avLst/>
          </a:prstGeom>
        </p:spPr>
        <p:txBody>
          <a:bodyPr/>
          <a:lstStyle>
            <a:lvl1pPr>
              <a:defRPr sz="1200" b="0" baseline="0">
                <a:solidFill>
                  <a:srgbClr val="1F497D"/>
                </a:solidFill>
              </a:defRPr>
            </a:lvl1pPr>
          </a:lstStyle>
          <a:p>
            <a:fld id="{B090CEC9-7E8F-0844-8D92-E1DD75732F2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353" y="6446205"/>
            <a:ext cx="4013493" cy="248636"/>
          </a:xfrm>
          <a:prstGeom prst="rect">
            <a:avLst/>
          </a:prstGeom>
        </p:spPr>
        <p:txBody>
          <a:bodyPr/>
          <a:lstStyle>
            <a:lvl1pPr algn="ctr">
              <a:defRPr sz="1200" b="0" baseline="0">
                <a:solidFill>
                  <a:srgbClr val="1F497D"/>
                </a:solidFill>
              </a:defRPr>
            </a:lvl1pPr>
          </a:lstStyle>
          <a:p>
            <a:r>
              <a:rPr lang="en-US" smtClean="0"/>
              <a:t>Danville - 2014 Power Supply Update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0732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46479" y="6446205"/>
            <a:ext cx="1105272" cy="248636"/>
          </a:xfrm>
          <a:prstGeom prst="rect">
            <a:avLst/>
          </a:prstGeom>
        </p:spPr>
        <p:txBody>
          <a:bodyPr/>
          <a:lstStyle>
            <a:lvl1pPr>
              <a:defRPr sz="1200" b="0" baseline="0">
                <a:solidFill>
                  <a:srgbClr val="1F497D"/>
                </a:solidFill>
              </a:defRPr>
            </a:lvl1pPr>
          </a:lstStyle>
          <a:p>
            <a:r>
              <a:rPr lang="en-US" smtClean="0"/>
              <a:t>6/20/2016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61160" y="5903404"/>
            <a:ext cx="451280" cy="240391"/>
          </a:xfrm>
          <a:prstGeom prst="rect">
            <a:avLst/>
          </a:prstGeom>
        </p:spPr>
        <p:txBody>
          <a:bodyPr/>
          <a:lstStyle>
            <a:lvl1pPr>
              <a:defRPr sz="1200" b="0" baseline="0">
                <a:solidFill>
                  <a:srgbClr val="1F497D"/>
                </a:solidFill>
              </a:defRPr>
            </a:lvl1pPr>
          </a:lstStyle>
          <a:p>
            <a:fld id="{B090CEC9-7E8F-0844-8D92-E1DD75732F2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353" y="6446205"/>
            <a:ext cx="4013493" cy="248636"/>
          </a:xfrm>
          <a:prstGeom prst="rect">
            <a:avLst/>
          </a:prstGeom>
        </p:spPr>
        <p:txBody>
          <a:bodyPr/>
          <a:lstStyle>
            <a:lvl1pPr algn="ctr">
              <a:defRPr sz="1200" b="0" baseline="0">
                <a:solidFill>
                  <a:srgbClr val="1F497D"/>
                </a:solidFill>
              </a:defRPr>
            </a:lvl1pPr>
          </a:lstStyle>
          <a:p>
            <a:r>
              <a:rPr lang="en-US" smtClean="0"/>
              <a:t>Danville - 2014 Power Supply Update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8244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146479" y="6446205"/>
            <a:ext cx="1105272" cy="248636"/>
          </a:xfrm>
          <a:prstGeom prst="rect">
            <a:avLst/>
          </a:prstGeom>
        </p:spPr>
        <p:txBody>
          <a:bodyPr/>
          <a:lstStyle>
            <a:lvl1pPr>
              <a:defRPr sz="1200" b="0" baseline="0">
                <a:solidFill>
                  <a:srgbClr val="1F497D"/>
                </a:solidFill>
              </a:defRPr>
            </a:lvl1pPr>
          </a:lstStyle>
          <a:p>
            <a:r>
              <a:rPr lang="en-US" smtClean="0"/>
              <a:t>6/20/2016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61160" y="5903404"/>
            <a:ext cx="451280" cy="240391"/>
          </a:xfrm>
          <a:prstGeom prst="rect">
            <a:avLst/>
          </a:prstGeom>
        </p:spPr>
        <p:txBody>
          <a:bodyPr/>
          <a:lstStyle>
            <a:lvl1pPr>
              <a:defRPr sz="1200" b="0" baseline="0">
                <a:solidFill>
                  <a:srgbClr val="1F497D"/>
                </a:solidFill>
              </a:defRPr>
            </a:lvl1pPr>
          </a:lstStyle>
          <a:p>
            <a:fld id="{B090CEC9-7E8F-0844-8D92-E1DD75732F2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353" y="6446205"/>
            <a:ext cx="4013493" cy="248636"/>
          </a:xfrm>
          <a:prstGeom prst="rect">
            <a:avLst/>
          </a:prstGeom>
        </p:spPr>
        <p:txBody>
          <a:bodyPr/>
          <a:lstStyle>
            <a:lvl1pPr algn="ctr">
              <a:defRPr sz="1200" b="0" baseline="0">
                <a:solidFill>
                  <a:srgbClr val="1F497D"/>
                </a:solidFill>
              </a:defRPr>
            </a:lvl1pPr>
          </a:lstStyle>
          <a:p>
            <a:r>
              <a:rPr lang="en-US" smtClean="0"/>
              <a:t>Danville - 2014 Power Supply Update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3907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146479" y="6446205"/>
            <a:ext cx="1105272" cy="248636"/>
          </a:xfrm>
          <a:prstGeom prst="rect">
            <a:avLst/>
          </a:prstGeom>
        </p:spPr>
        <p:txBody>
          <a:bodyPr/>
          <a:lstStyle>
            <a:lvl1pPr>
              <a:defRPr sz="1200" b="0" baseline="0">
                <a:solidFill>
                  <a:srgbClr val="1F497D"/>
                </a:solidFill>
              </a:defRPr>
            </a:lvl1pPr>
          </a:lstStyle>
          <a:p>
            <a:r>
              <a:rPr lang="en-US" smtClean="0"/>
              <a:t>6/20/2016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61160" y="5903404"/>
            <a:ext cx="451280" cy="240391"/>
          </a:xfrm>
          <a:prstGeom prst="rect">
            <a:avLst/>
          </a:prstGeom>
        </p:spPr>
        <p:txBody>
          <a:bodyPr/>
          <a:lstStyle>
            <a:lvl1pPr>
              <a:defRPr sz="1200" b="0" baseline="0">
                <a:solidFill>
                  <a:srgbClr val="1F497D"/>
                </a:solidFill>
              </a:defRPr>
            </a:lvl1pPr>
          </a:lstStyle>
          <a:p>
            <a:fld id="{B090CEC9-7E8F-0844-8D92-E1DD75732F2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1295353" y="6446205"/>
            <a:ext cx="4013493" cy="248636"/>
          </a:xfrm>
          <a:prstGeom prst="rect">
            <a:avLst/>
          </a:prstGeom>
        </p:spPr>
        <p:txBody>
          <a:bodyPr/>
          <a:lstStyle>
            <a:lvl1pPr algn="ctr">
              <a:defRPr sz="1200" b="0" baseline="0">
                <a:solidFill>
                  <a:srgbClr val="1F497D"/>
                </a:solidFill>
              </a:defRPr>
            </a:lvl1pPr>
          </a:lstStyle>
          <a:p>
            <a:r>
              <a:rPr lang="en-US" smtClean="0"/>
              <a:t>Danville - 2014 Power Supply Update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833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742950" indent="-285750">
              <a:buFont typeface="Arial" panose="020B0604020202020204" pitchFamily="34" charset="0"/>
              <a:buChar char="•"/>
              <a:defRPr/>
            </a:lvl2pPr>
            <a:lvl4pPr marL="1600200" indent="-228600">
              <a:buFont typeface="Arial" panose="020B0604020202020204" pitchFamily="34" charset="0"/>
              <a:buChar char="•"/>
              <a:defRPr/>
            </a:lvl4pPr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46479" y="6446205"/>
            <a:ext cx="1105272" cy="248636"/>
          </a:xfrm>
          <a:prstGeom prst="rect">
            <a:avLst/>
          </a:prstGeom>
        </p:spPr>
        <p:txBody>
          <a:bodyPr/>
          <a:lstStyle>
            <a:lvl1pPr>
              <a:defRPr sz="1200" b="0" baseline="0">
                <a:solidFill>
                  <a:srgbClr val="1F497D"/>
                </a:solidFill>
              </a:defRPr>
            </a:lvl1pPr>
          </a:lstStyle>
          <a:p>
            <a:r>
              <a:rPr lang="en-US" smtClean="0"/>
              <a:t>6/20/2016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61160" y="5903404"/>
            <a:ext cx="451280" cy="240391"/>
          </a:xfrm>
          <a:prstGeom prst="rect">
            <a:avLst/>
          </a:prstGeom>
        </p:spPr>
        <p:txBody>
          <a:bodyPr/>
          <a:lstStyle>
            <a:lvl1pPr>
              <a:defRPr sz="1200" b="0" baseline="0">
                <a:solidFill>
                  <a:srgbClr val="1F497D"/>
                </a:solidFill>
              </a:defRPr>
            </a:lvl1pPr>
          </a:lstStyle>
          <a:p>
            <a:fld id="{B090CEC9-7E8F-0844-8D92-E1DD75732F2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353" y="6446205"/>
            <a:ext cx="4013493" cy="248636"/>
          </a:xfrm>
          <a:prstGeom prst="rect">
            <a:avLst/>
          </a:prstGeom>
        </p:spPr>
        <p:txBody>
          <a:bodyPr/>
          <a:lstStyle>
            <a:lvl1pPr algn="ctr">
              <a:defRPr sz="1200" b="0" baseline="0">
                <a:solidFill>
                  <a:srgbClr val="1F497D"/>
                </a:solidFill>
              </a:defRPr>
            </a:lvl1pPr>
          </a:lstStyle>
          <a:p>
            <a:r>
              <a:rPr lang="en-US" smtClean="0"/>
              <a:t>Danville - 2014 Power Supply Update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1414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46479" y="6446205"/>
            <a:ext cx="1105272" cy="248636"/>
          </a:xfrm>
          <a:prstGeom prst="rect">
            <a:avLst/>
          </a:prstGeom>
        </p:spPr>
        <p:txBody>
          <a:bodyPr/>
          <a:lstStyle>
            <a:lvl1pPr>
              <a:defRPr sz="1200" b="0" baseline="0">
                <a:solidFill>
                  <a:srgbClr val="1F497D"/>
                </a:solidFill>
              </a:defRPr>
            </a:lvl1pPr>
          </a:lstStyle>
          <a:p>
            <a:r>
              <a:rPr lang="en-US" smtClean="0"/>
              <a:t>6/20/2016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61160" y="5903404"/>
            <a:ext cx="451280" cy="240391"/>
          </a:xfrm>
          <a:prstGeom prst="rect">
            <a:avLst/>
          </a:prstGeom>
        </p:spPr>
        <p:txBody>
          <a:bodyPr/>
          <a:lstStyle>
            <a:lvl1pPr>
              <a:defRPr sz="1200" b="0" baseline="0">
                <a:solidFill>
                  <a:srgbClr val="1F497D"/>
                </a:solidFill>
              </a:defRPr>
            </a:lvl1pPr>
          </a:lstStyle>
          <a:p>
            <a:fld id="{B090CEC9-7E8F-0844-8D92-E1DD75732F2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353" y="6446205"/>
            <a:ext cx="4013493" cy="248636"/>
          </a:xfrm>
          <a:prstGeom prst="rect">
            <a:avLst/>
          </a:prstGeom>
        </p:spPr>
        <p:txBody>
          <a:bodyPr/>
          <a:lstStyle>
            <a:lvl1pPr algn="ctr">
              <a:defRPr sz="1200" b="0" baseline="0">
                <a:solidFill>
                  <a:srgbClr val="1F497D"/>
                </a:solidFill>
              </a:defRPr>
            </a:lvl1pPr>
          </a:lstStyle>
          <a:p>
            <a:r>
              <a:rPr lang="en-US" smtClean="0"/>
              <a:t>Danville - 2014 Power Supply Update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8253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 txBox="1">
            <a:spLocks/>
          </p:cNvSpPr>
          <p:nvPr userDrawn="1"/>
        </p:nvSpPr>
        <p:spPr>
          <a:xfrm>
            <a:off x="146479" y="6446205"/>
            <a:ext cx="1105272" cy="24863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200" b="0" kern="1200" baseline="0">
                <a:solidFill>
                  <a:srgbClr val="1F497D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06C2AF-0142-4156-860F-F3B475A59938}" type="datetime1">
              <a:rPr lang="en-US" smtClean="0"/>
              <a:pPr/>
              <a:t>8/1/2016</a:t>
            </a:fld>
            <a:endParaRPr lang="en-US" dirty="0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8461160" y="5903404"/>
            <a:ext cx="451280" cy="24039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200" b="0" kern="1200" baseline="0">
                <a:solidFill>
                  <a:srgbClr val="1F497D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090CEC9-7E8F-0844-8D92-E1DD75732F2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353" y="6446205"/>
            <a:ext cx="4013493" cy="248636"/>
          </a:xfrm>
          <a:prstGeom prst="rect">
            <a:avLst/>
          </a:prstGeom>
        </p:spPr>
        <p:txBody>
          <a:bodyPr/>
          <a:lstStyle>
            <a:lvl1pPr algn="ctr">
              <a:defRPr sz="1200" b="0" baseline="0">
                <a:solidFill>
                  <a:srgbClr val="1F497D"/>
                </a:solidFill>
              </a:defRPr>
            </a:lvl1pPr>
          </a:lstStyle>
          <a:p>
            <a:r>
              <a:rPr lang="en-US" smtClean="0"/>
              <a:t>Danville - 2014 Power Supply Update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9086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146479" y="6446205"/>
            <a:ext cx="1105272" cy="248636"/>
          </a:xfrm>
          <a:prstGeom prst="rect">
            <a:avLst/>
          </a:prstGeom>
        </p:spPr>
        <p:txBody>
          <a:bodyPr/>
          <a:lstStyle>
            <a:lvl1pPr>
              <a:defRPr sz="1200" b="0" baseline="0">
                <a:solidFill>
                  <a:srgbClr val="1F497D"/>
                </a:solidFill>
              </a:defRPr>
            </a:lvl1pPr>
          </a:lstStyle>
          <a:p>
            <a:r>
              <a:rPr lang="en-US" smtClean="0"/>
              <a:t>6/20/2016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61160" y="5903404"/>
            <a:ext cx="451280" cy="240391"/>
          </a:xfrm>
          <a:prstGeom prst="rect">
            <a:avLst/>
          </a:prstGeom>
        </p:spPr>
        <p:txBody>
          <a:bodyPr/>
          <a:lstStyle>
            <a:lvl1pPr>
              <a:defRPr sz="1200" b="0" baseline="0">
                <a:solidFill>
                  <a:srgbClr val="1F497D"/>
                </a:solidFill>
              </a:defRPr>
            </a:lvl1pPr>
          </a:lstStyle>
          <a:p>
            <a:fld id="{B090CEC9-7E8F-0844-8D92-E1DD75732F2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353" y="6446205"/>
            <a:ext cx="4013493" cy="248636"/>
          </a:xfrm>
          <a:prstGeom prst="rect">
            <a:avLst/>
          </a:prstGeom>
        </p:spPr>
        <p:txBody>
          <a:bodyPr/>
          <a:lstStyle>
            <a:lvl1pPr algn="ctr">
              <a:defRPr sz="1200" b="0" baseline="0">
                <a:solidFill>
                  <a:srgbClr val="1F497D"/>
                </a:solidFill>
              </a:defRPr>
            </a:lvl1pPr>
          </a:lstStyle>
          <a:p>
            <a:r>
              <a:rPr lang="en-US" smtClean="0"/>
              <a:t>Danville - 2014 Power Supply Update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2285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146479" y="6446205"/>
            <a:ext cx="1105272" cy="248636"/>
          </a:xfrm>
          <a:prstGeom prst="rect">
            <a:avLst/>
          </a:prstGeom>
        </p:spPr>
        <p:txBody>
          <a:bodyPr/>
          <a:lstStyle>
            <a:lvl1pPr>
              <a:defRPr sz="1200" b="0" baseline="0">
                <a:solidFill>
                  <a:srgbClr val="1F497D"/>
                </a:solidFill>
              </a:defRPr>
            </a:lvl1pPr>
          </a:lstStyle>
          <a:p>
            <a:r>
              <a:rPr lang="en-US" smtClean="0"/>
              <a:t>6/20/2016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61160" y="5903404"/>
            <a:ext cx="451280" cy="240391"/>
          </a:xfrm>
          <a:prstGeom prst="rect">
            <a:avLst/>
          </a:prstGeom>
        </p:spPr>
        <p:txBody>
          <a:bodyPr/>
          <a:lstStyle>
            <a:lvl1pPr>
              <a:defRPr sz="1200" b="0" baseline="0">
                <a:solidFill>
                  <a:srgbClr val="1F497D"/>
                </a:solidFill>
              </a:defRPr>
            </a:lvl1pPr>
          </a:lstStyle>
          <a:p>
            <a:fld id="{B090CEC9-7E8F-0844-8D92-E1DD75732F2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353" y="6446205"/>
            <a:ext cx="4013493" cy="248636"/>
          </a:xfrm>
          <a:prstGeom prst="rect">
            <a:avLst/>
          </a:prstGeom>
        </p:spPr>
        <p:txBody>
          <a:bodyPr/>
          <a:lstStyle>
            <a:lvl1pPr algn="ctr">
              <a:defRPr sz="1200" b="0" baseline="0">
                <a:solidFill>
                  <a:srgbClr val="1F497D"/>
                </a:solidFill>
              </a:defRPr>
            </a:lvl1pPr>
          </a:lstStyle>
          <a:p>
            <a:r>
              <a:rPr lang="en-US" smtClean="0"/>
              <a:t>Danville - 2014 Power Supply Update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4547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46479" y="6446205"/>
            <a:ext cx="1105272" cy="248636"/>
          </a:xfrm>
          <a:prstGeom prst="rect">
            <a:avLst/>
          </a:prstGeom>
        </p:spPr>
        <p:txBody>
          <a:bodyPr/>
          <a:lstStyle>
            <a:lvl1pPr>
              <a:defRPr sz="1200" b="0" baseline="0">
                <a:solidFill>
                  <a:srgbClr val="1F497D"/>
                </a:solidFill>
              </a:defRPr>
            </a:lvl1pPr>
          </a:lstStyle>
          <a:p>
            <a:r>
              <a:rPr lang="en-US" smtClean="0"/>
              <a:t>6/20/2016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61160" y="5903404"/>
            <a:ext cx="451280" cy="240391"/>
          </a:xfrm>
          <a:prstGeom prst="rect">
            <a:avLst/>
          </a:prstGeom>
        </p:spPr>
        <p:txBody>
          <a:bodyPr/>
          <a:lstStyle>
            <a:lvl1pPr>
              <a:defRPr sz="1200" b="0" baseline="0">
                <a:solidFill>
                  <a:srgbClr val="1F497D"/>
                </a:solidFill>
              </a:defRPr>
            </a:lvl1pPr>
          </a:lstStyle>
          <a:p>
            <a:fld id="{B090CEC9-7E8F-0844-8D92-E1DD75732F2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353" y="6446205"/>
            <a:ext cx="4013493" cy="248636"/>
          </a:xfrm>
          <a:prstGeom prst="rect">
            <a:avLst/>
          </a:prstGeom>
        </p:spPr>
        <p:txBody>
          <a:bodyPr/>
          <a:lstStyle>
            <a:lvl1pPr algn="ctr">
              <a:defRPr sz="1200" b="0" baseline="0">
                <a:solidFill>
                  <a:srgbClr val="1F497D"/>
                </a:solidFill>
              </a:defRPr>
            </a:lvl1pPr>
          </a:lstStyle>
          <a:p>
            <a:r>
              <a:rPr lang="en-US" smtClean="0"/>
              <a:t>Danville - 2014 Power Supply Update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9718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46479" y="6446205"/>
            <a:ext cx="1105272" cy="248636"/>
          </a:xfrm>
          <a:prstGeom prst="rect">
            <a:avLst/>
          </a:prstGeom>
        </p:spPr>
        <p:txBody>
          <a:bodyPr/>
          <a:lstStyle>
            <a:lvl1pPr>
              <a:defRPr sz="1200" b="0" baseline="0">
                <a:solidFill>
                  <a:srgbClr val="1F497D"/>
                </a:solidFill>
              </a:defRPr>
            </a:lvl1pPr>
          </a:lstStyle>
          <a:p>
            <a:r>
              <a:rPr lang="en-US" smtClean="0"/>
              <a:t>6/20/2016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61160" y="5903404"/>
            <a:ext cx="451280" cy="240391"/>
          </a:xfrm>
          <a:prstGeom prst="rect">
            <a:avLst/>
          </a:prstGeom>
        </p:spPr>
        <p:txBody>
          <a:bodyPr/>
          <a:lstStyle>
            <a:lvl1pPr>
              <a:defRPr sz="1200" b="0" baseline="0">
                <a:solidFill>
                  <a:srgbClr val="1F497D"/>
                </a:solidFill>
              </a:defRPr>
            </a:lvl1pPr>
          </a:lstStyle>
          <a:p>
            <a:fld id="{B090CEC9-7E8F-0844-8D92-E1DD75732F2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353" y="6446205"/>
            <a:ext cx="4013493" cy="248636"/>
          </a:xfrm>
          <a:prstGeom prst="rect">
            <a:avLst/>
          </a:prstGeom>
        </p:spPr>
        <p:txBody>
          <a:bodyPr/>
          <a:lstStyle>
            <a:lvl1pPr algn="ctr">
              <a:defRPr sz="1200" b="0" baseline="0">
                <a:solidFill>
                  <a:srgbClr val="1F497D"/>
                </a:solidFill>
              </a:defRPr>
            </a:lvl1pPr>
          </a:lstStyle>
          <a:p>
            <a:r>
              <a:rPr lang="en-US" smtClean="0"/>
              <a:t>Danville - 2014 Power Supply Update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9998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46479" y="6446205"/>
            <a:ext cx="1105272" cy="248636"/>
          </a:xfrm>
          <a:prstGeom prst="rect">
            <a:avLst/>
          </a:prstGeom>
        </p:spPr>
        <p:txBody>
          <a:bodyPr/>
          <a:lstStyle>
            <a:lvl1pPr>
              <a:defRPr sz="1200" b="0" baseline="0">
                <a:solidFill>
                  <a:srgbClr val="1F497D"/>
                </a:solidFill>
              </a:defRPr>
            </a:lvl1pPr>
          </a:lstStyle>
          <a:p>
            <a:r>
              <a:rPr lang="en-US" smtClean="0"/>
              <a:t>6/20/2016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61160" y="5903404"/>
            <a:ext cx="451280" cy="240391"/>
          </a:xfrm>
          <a:prstGeom prst="rect">
            <a:avLst/>
          </a:prstGeom>
        </p:spPr>
        <p:txBody>
          <a:bodyPr/>
          <a:lstStyle>
            <a:lvl1pPr>
              <a:defRPr sz="1200" b="0" baseline="0">
                <a:solidFill>
                  <a:srgbClr val="1F497D"/>
                </a:solidFill>
              </a:defRPr>
            </a:lvl1pPr>
          </a:lstStyle>
          <a:p>
            <a:fld id="{B090CEC9-7E8F-0844-8D92-E1DD75732F2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353" y="6446205"/>
            <a:ext cx="4013493" cy="248636"/>
          </a:xfrm>
          <a:prstGeom prst="rect">
            <a:avLst/>
          </a:prstGeom>
        </p:spPr>
        <p:txBody>
          <a:bodyPr/>
          <a:lstStyle>
            <a:lvl1pPr algn="ctr">
              <a:defRPr sz="1200" b="0" baseline="0">
                <a:solidFill>
                  <a:srgbClr val="1F497D"/>
                </a:solidFill>
              </a:defRPr>
            </a:lvl1pPr>
          </a:lstStyle>
          <a:p>
            <a:r>
              <a:rPr lang="en-US" smtClean="0"/>
              <a:t>Danville - 2014 Power Supply Update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60694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37327"/>
            <a:ext cx="1105272" cy="248636"/>
          </a:xfrm>
          <a:prstGeom prst="rect">
            <a:avLst/>
          </a:prstGeom>
        </p:spPr>
        <p:txBody>
          <a:bodyPr/>
          <a:lstStyle>
            <a:lvl1pPr>
              <a:defRPr sz="1200" b="0" baseline="0">
                <a:solidFill>
                  <a:srgbClr val="1F497D"/>
                </a:solidFill>
              </a:defRPr>
            </a:lvl1pPr>
          </a:lstStyle>
          <a:p>
            <a:r>
              <a:rPr lang="en-US" smtClean="0"/>
              <a:t>6/20/2016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15789" y="6446205"/>
            <a:ext cx="3782666" cy="239758"/>
          </a:xfrm>
          <a:prstGeom prst="rect">
            <a:avLst/>
          </a:prstGeom>
        </p:spPr>
        <p:txBody>
          <a:bodyPr/>
          <a:lstStyle>
            <a:lvl1pPr>
              <a:defRPr sz="1200" b="0" baseline="0">
                <a:solidFill>
                  <a:srgbClr val="1F497D"/>
                </a:solidFill>
              </a:defRPr>
            </a:lvl1pPr>
          </a:lstStyle>
          <a:p>
            <a:r>
              <a:rPr lang="en-US" smtClean="0"/>
              <a:t>Danville - 2014 Power Supply Update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2917" y="6411078"/>
            <a:ext cx="451280" cy="240391"/>
          </a:xfrm>
          <a:prstGeom prst="rect">
            <a:avLst/>
          </a:prstGeom>
        </p:spPr>
        <p:txBody>
          <a:bodyPr/>
          <a:lstStyle>
            <a:lvl1pPr>
              <a:defRPr sz="1200" b="0" baseline="0">
                <a:solidFill>
                  <a:srgbClr val="1F497D"/>
                </a:solidFill>
              </a:defRPr>
            </a:lvl1pPr>
          </a:lstStyle>
          <a:p>
            <a:fld id="{B090CEC9-7E8F-0844-8D92-E1DD75732F2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54790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37327"/>
            <a:ext cx="1105272" cy="248636"/>
          </a:xfrm>
          <a:prstGeom prst="rect">
            <a:avLst/>
          </a:prstGeom>
        </p:spPr>
        <p:txBody>
          <a:bodyPr/>
          <a:lstStyle>
            <a:lvl1pPr>
              <a:defRPr sz="1200" b="0" baseline="0">
                <a:solidFill>
                  <a:srgbClr val="1F497D"/>
                </a:solidFill>
              </a:defRPr>
            </a:lvl1pPr>
          </a:lstStyle>
          <a:p>
            <a:r>
              <a:rPr lang="en-US" smtClean="0"/>
              <a:t>6/20/2016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15789" y="6446205"/>
            <a:ext cx="3782666" cy="239758"/>
          </a:xfrm>
          <a:prstGeom prst="rect">
            <a:avLst/>
          </a:prstGeom>
        </p:spPr>
        <p:txBody>
          <a:bodyPr/>
          <a:lstStyle>
            <a:lvl1pPr>
              <a:defRPr sz="1200" b="0" baseline="0">
                <a:solidFill>
                  <a:srgbClr val="1F497D"/>
                </a:solidFill>
              </a:defRPr>
            </a:lvl1pPr>
          </a:lstStyle>
          <a:p>
            <a:r>
              <a:rPr lang="en-US" smtClean="0"/>
              <a:t>Danville - 2014 Power Supply Update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2917" y="6411078"/>
            <a:ext cx="451280" cy="240391"/>
          </a:xfrm>
          <a:prstGeom prst="rect">
            <a:avLst/>
          </a:prstGeom>
        </p:spPr>
        <p:txBody>
          <a:bodyPr/>
          <a:lstStyle>
            <a:lvl1pPr>
              <a:defRPr sz="1200" b="0" baseline="0">
                <a:solidFill>
                  <a:srgbClr val="1F497D"/>
                </a:solidFill>
              </a:defRPr>
            </a:lvl1pPr>
          </a:lstStyle>
          <a:p>
            <a:fld id="{B090CEC9-7E8F-0844-8D92-E1DD75732F2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9663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37327"/>
            <a:ext cx="1105272" cy="248636"/>
          </a:xfrm>
          <a:prstGeom prst="rect">
            <a:avLst/>
          </a:prstGeom>
        </p:spPr>
        <p:txBody>
          <a:bodyPr/>
          <a:lstStyle>
            <a:lvl1pPr>
              <a:defRPr sz="1200" b="0" baseline="0">
                <a:solidFill>
                  <a:srgbClr val="1F497D"/>
                </a:solidFill>
              </a:defRPr>
            </a:lvl1pPr>
          </a:lstStyle>
          <a:p>
            <a:r>
              <a:rPr lang="en-US" smtClean="0"/>
              <a:t>6/20/2016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15789" y="6446205"/>
            <a:ext cx="3782666" cy="239758"/>
          </a:xfrm>
          <a:prstGeom prst="rect">
            <a:avLst/>
          </a:prstGeom>
        </p:spPr>
        <p:txBody>
          <a:bodyPr/>
          <a:lstStyle>
            <a:lvl1pPr>
              <a:defRPr sz="1200" b="0" baseline="0">
                <a:solidFill>
                  <a:srgbClr val="1F497D"/>
                </a:solidFill>
              </a:defRPr>
            </a:lvl1pPr>
          </a:lstStyle>
          <a:p>
            <a:r>
              <a:rPr lang="en-US" smtClean="0"/>
              <a:t>Danville - 2014 Power Supply Update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2917" y="6411078"/>
            <a:ext cx="451280" cy="240391"/>
          </a:xfrm>
          <a:prstGeom prst="rect">
            <a:avLst/>
          </a:prstGeom>
        </p:spPr>
        <p:txBody>
          <a:bodyPr/>
          <a:lstStyle>
            <a:lvl1pPr>
              <a:defRPr sz="1200" b="0" baseline="0">
                <a:solidFill>
                  <a:srgbClr val="1F497D"/>
                </a:solidFill>
              </a:defRPr>
            </a:lvl1pPr>
          </a:lstStyle>
          <a:p>
            <a:fld id="{B090CEC9-7E8F-0844-8D92-E1DD75732F2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454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146479" y="6446205"/>
            <a:ext cx="1105272" cy="248636"/>
          </a:xfrm>
          <a:prstGeom prst="rect">
            <a:avLst/>
          </a:prstGeom>
        </p:spPr>
        <p:txBody>
          <a:bodyPr/>
          <a:lstStyle>
            <a:lvl1pPr>
              <a:defRPr sz="1200" b="0" baseline="0">
                <a:solidFill>
                  <a:srgbClr val="1F497D"/>
                </a:solidFill>
              </a:defRPr>
            </a:lvl1pPr>
          </a:lstStyle>
          <a:p>
            <a:r>
              <a:rPr lang="en-US" smtClean="0"/>
              <a:t>6/20/2016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61160" y="5903404"/>
            <a:ext cx="451280" cy="240391"/>
          </a:xfrm>
          <a:prstGeom prst="rect">
            <a:avLst/>
          </a:prstGeom>
        </p:spPr>
        <p:txBody>
          <a:bodyPr/>
          <a:lstStyle>
            <a:lvl1pPr>
              <a:defRPr sz="1200" b="0" baseline="0">
                <a:solidFill>
                  <a:srgbClr val="1F497D"/>
                </a:solidFill>
              </a:defRPr>
            </a:lvl1pPr>
          </a:lstStyle>
          <a:p>
            <a:fld id="{B090CEC9-7E8F-0844-8D92-E1DD75732F2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353" y="6446205"/>
            <a:ext cx="4013493" cy="248636"/>
          </a:xfrm>
          <a:prstGeom prst="rect">
            <a:avLst/>
          </a:prstGeom>
        </p:spPr>
        <p:txBody>
          <a:bodyPr/>
          <a:lstStyle>
            <a:lvl1pPr algn="ctr">
              <a:defRPr sz="1200" b="0" baseline="0">
                <a:solidFill>
                  <a:srgbClr val="1F497D"/>
                </a:solidFill>
              </a:defRPr>
            </a:lvl1pPr>
          </a:lstStyle>
          <a:p>
            <a:r>
              <a:rPr lang="en-US" smtClean="0"/>
              <a:t>Danville - 2014 Power Supply Update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45303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37327"/>
            <a:ext cx="1105272" cy="248636"/>
          </a:xfrm>
          <a:prstGeom prst="rect">
            <a:avLst/>
          </a:prstGeom>
        </p:spPr>
        <p:txBody>
          <a:bodyPr/>
          <a:lstStyle>
            <a:lvl1pPr>
              <a:defRPr sz="1200" b="0" baseline="0">
                <a:solidFill>
                  <a:srgbClr val="1F497D"/>
                </a:solidFill>
              </a:defRPr>
            </a:lvl1pPr>
          </a:lstStyle>
          <a:p>
            <a:r>
              <a:rPr lang="en-US" smtClean="0"/>
              <a:t>6/20/2016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15789" y="6446205"/>
            <a:ext cx="3782666" cy="239758"/>
          </a:xfrm>
          <a:prstGeom prst="rect">
            <a:avLst/>
          </a:prstGeom>
        </p:spPr>
        <p:txBody>
          <a:bodyPr/>
          <a:lstStyle>
            <a:lvl1pPr>
              <a:defRPr sz="1200" b="0" baseline="0">
                <a:solidFill>
                  <a:srgbClr val="1F497D"/>
                </a:solidFill>
              </a:defRPr>
            </a:lvl1pPr>
          </a:lstStyle>
          <a:p>
            <a:r>
              <a:rPr lang="en-US" smtClean="0"/>
              <a:t>Danville - 2014 Power Supply Update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2917" y="6411078"/>
            <a:ext cx="451280" cy="240391"/>
          </a:xfrm>
          <a:prstGeom prst="rect">
            <a:avLst/>
          </a:prstGeom>
        </p:spPr>
        <p:txBody>
          <a:bodyPr/>
          <a:lstStyle>
            <a:lvl1pPr>
              <a:defRPr sz="1200" b="0" baseline="0">
                <a:solidFill>
                  <a:srgbClr val="1F497D"/>
                </a:solidFill>
              </a:defRPr>
            </a:lvl1pPr>
          </a:lstStyle>
          <a:p>
            <a:fld id="{B090CEC9-7E8F-0844-8D92-E1DD75732F2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37769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37327"/>
            <a:ext cx="1105272" cy="248636"/>
          </a:xfrm>
          <a:prstGeom prst="rect">
            <a:avLst/>
          </a:prstGeom>
        </p:spPr>
        <p:txBody>
          <a:bodyPr/>
          <a:lstStyle>
            <a:lvl1pPr>
              <a:defRPr sz="1200" b="0" baseline="0">
                <a:solidFill>
                  <a:srgbClr val="1F497D"/>
                </a:solidFill>
              </a:defRPr>
            </a:lvl1pPr>
          </a:lstStyle>
          <a:p>
            <a:r>
              <a:rPr lang="en-US" smtClean="0"/>
              <a:t>6/20/2016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15789" y="6446205"/>
            <a:ext cx="3782666" cy="239758"/>
          </a:xfrm>
          <a:prstGeom prst="rect">
            <a:avLst/>
          </a:prstGeom>
        </p:spPr>
        <p:txBody>
          <a:bodyPr/>
          <a:lstStyle>
            <a:lvl1pPr>
              <a:defRPr sz="1200" b="0" baseline="0">
                <a:solidFill>
                  <a:srgbClr val="1F497D"/>
                </a:solidFill>
              </a:defRPr>
            </a:lvl1pPr>
          </a:lstStyle>
          <a:p>
            <a:r>
              <a:rPr lang="en-US" smtClean="0"/>
              <a:t>Danville - 2014 Power Supply Update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2917" y="6411078"/>
            <a:ext cx="451280" cy="240391"/>
          </a:xfrm>
          <a:prstGeom prst="rect">
            <a:avLst/>
          </a:prstGeom>
        </p:spPr>
        <p:txBody>
          <a:bodyPr/>
          <a:lstStyle>
            <a:lvl1pPr>
              <a:defRPr sz="1200" b="0" baseline="0">
                <a:solidFill>
                  <a:srgbClr val="1F497D"/>
                </a:solidFill>
              </a:defRPr>
            </a:lvl1pPr>
          </a:lstStyle>
          <a:p>
            <a:fld id="{B090CEC9-7E8F-0844-8D92-E1DD75732F2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69683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37327"/>
            <a:ext cx="1105272" cy="248636"/>
          </a:xfrm>
          <a:prstGeom prst="rect">
            <a:avLst/>
          </a:prstGeom>
        </p:spPr>
        <p:txBody>
          <a:bodyPr/>
          <a:lstStyle>
            <a:lvl1pPr>
              <a:defRPr sz="1200" b="0" baseline="0">
                <a:solidFill>
                  <a:srgbClr val="1F497D"/>
                </a:solidFill>
              </a:defRPr>
            </a:lvl1pPr>
          </a:lstStyle>
          <a:p>
            <a:r>
              <a:rPr lang="en-US" smtClean="0"/>
              <a:t>6/20/2016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15789" y="6446205"/>
            <a:ext cx="3782666" cy="239758"/>
          </a:xfrm>
          <a:prstGeom prst="rect">
            <a:avLst/>
          </a:prstGeom>
        </p:spPr>
        <p:txBody>
          <a:bodyPr/>
          <a:lstStyle>
            <a:lvl1pPr>
              <a:defRPr sz="1200" b="0" baseline="0">
                <a:solidFill>
                  <a:srgbClr val="1F497D"/>
                </a:solidFill>
              </a:defRPr>
            </a:lvl1pPr>
          </a:lstStyle>
          <a:p>
            <a:r>
              <a:rPr lang="en-US" smtClean="0"/>
              <a:t>Danville - 2014 Power Supply Update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2917" y="6411078"/>
            <a:ext cx="451280" cy="240391"/>
          </a:xfrm>
          <a:prstGeom prst="rect">
            <a:avLst/>
          </a:prstGeom>
        </p:spPr>
        <p:txBody>
          <a:bodyPr/>
          <a:lstStyle>
            <a:lvl1pPr>
              <a:defRPr sz="1200" b="0" baseline="0">
                <a:solidFill>
                  <a:srgbClr val="1F497D"/>
                </a:solidFill>
              </a:defRPr>
            </a:lvl1pPr>
          </a:lstStyle>
          <a:p>
            <a:fld id="{B090CEC9-7E8F-0844-8D92-E1DD75732F2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30337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37327"/>
            <a:ext cx="1105272" cy="248636"/>
          </a:xfrm>
          <a:prstGeom prst="rect">
            <a:avLst/>
          </a:prstGeom>
        </p:spPr>
        <p:txBody>
          <a:bodyPr/>
          <a:lstStyle>
            <a:lvl1pPr>
              <a:defRPr sz="1200" b="0" baseline="0">
                <a:solidFill>
                  <a:srgbClr val="1F497D"/>
                </a:solidFill>
              </a:defRPr>
            </a:lvl1pPr>
          </a:lstStyle>
          <a:p>
            <a:r>
              <a:rPr lang="en-US" smtClean="0"/>
              <a:t>6/20/2016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15789" y="6446205"/>
            <a:ext cx="3782666" cy="239758"/>
          </a:xfrm>
          <a:prstGeom prst="rect">
            <a:avLst/>
          </a:prstGeom>
        </p:spPr>
        <p:txBody>
          <a:bodyPr/>
          <a:lstStyle>
            <a:lvl1pPr>
              <a:defRPr sz="1200" b="0" baseline="0">
                <a:solidFill>
                  <a:srgbClr val="1F497D"/>
                </a:solidFill>
              </a:defRPr>
            </a:lvl1pPr>
          </a:lstStyle>
          <a:p>
            <a:r>
              <a:rPr lang="en-US" smtClean="0"/>
              <a:t>Danville - 2014 Power Supply Update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2917" y="6411078"/>
            <a:ext cx="451280" cy="240391"/>
          </a:xfrm>
          <a:prstGeom prst="rect">
            <a:avLst/>
          </a:prstGeom>
        </p:spPr>
        <p:txBody>
          <a:bodyPr/>
          <a:lstStyle>
            <a:lvl1pPr>
              <a:defRPr sz="1200" b="0" baseline="0">
                <a:solidFill>
                  <a:srgbClr val="1F497D"/>
                </a:solidFill>
              </a:defRPr>
            </a:lvl1pPr>
          </a:lstStyle>
          <a:p>
            <a:fld id="{B090CEC9-7E8F-0844-8D92-E1DD75732F2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16289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37327"/>
            <a:ext cx="1105272" cy="248636"/>
          </a:xfrm>
          <a:prstGeom prst="rect">
            <a:avLst/>
          </a:prstGeom>
        </p:spPr>
        <p:txBody>
          <a:bodyPr/>
          <a:lstStyle>
            <a:lvl1pPr>
              <a:defRPr sz="1200" b="0" baseline="0">
                <a:solidFill>
                  <a:srgbClr val="1F497D"/>
                </a:solidFill>
              </a:defRPr>
            </a:lvl1pPr>
          </a:lstStyle>
          <a:p>
            <a:r>
              <a:rPr lang="en-US" smtClean="0"/>
              <a:t>6/20/2016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15789" y="6446205"/>
            <a:ext cx="3782666" cy="239758"/>
          </a:xfrm>
          <a:prstGeom prst="rect">
            <a:avLst/>
          </a:prstGeom>
        </p:spPr>
        <p:txBody>
          <a:bodyPr/>
          <a:lstStyle>
            <a:lvl1pPr>
              <a:defRPr sz="1200" b="0" baseline="0">
                <a:solidFill>
                  <a:srgbClr val="1F497D"/>
                </a:solidFill>
              </a:defRPr>
            </a:lvl1pPr>
          </a:lstStyle>
          <a:p>
            <a:r>
              <a:rPr lang="en-US" smtClean="0"/>
              <a:t>Danville - 2014 Power Supply Update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2917" y="6411078"/>
            <a:ext cx="451280" cy="240391"/>
          </a:xfrm>
          <a:prstGeom prst="rect">
            <a:avLst/>
          </a:prstGeom>
        </p:spPr>
        <p:txBody>
          <a:bodyPr/>
          <a:lstStyle>
            <a:lvl1pPr>
              <a:defRPr sz="1200" b="0" baseline="0">
                <a:solidFill>
                  <a:srgbClr val="1F497D"/>
                </a:solidFill>
              </a:defRPr>
            </a:lvl1pPr>
          </a:lstStyle>
          <a:p>
            <a:fld id="{B090CEC9-7E8F-0844-8D92-E1DD75732F2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70834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37327"/>
            <a:ext cx="1105272" cy="248636"/>
          </a:xfrm>
          <a:prstGeom prst="rect">
            <a:avLst/>
          </a:prstGeom>
        </p:spPr>
        <p:txBody>
          <a:bodyPr/>
          <a:lstStyle>
            <a:lvl1pPr>
              <a:defRPr sz="1200" b="0" baseline="0">
                <a:solidFill>
                  <a:srgbClr val="1F497D"/>
                </a:solidFill>
              </a:defRPr>
            </a:lvl1pPr>
          </a:lstStyle>
          <a:p>
            <a:r>
              <a:rPr lang="en-US" smtClean="0"/>
              <a:t>6/20/2016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15789" y="6446205"/>
            <a:ext cx="3782666" cy="239758"/>
          </a:xfrm>
          <a:prstGeom prst="rect">
            <a:avLst/>
          </a:prstGeom>
        </p:spPr>
        <p:txBody>
          <a:bodyPr/>
          <a:lstStyle>
            <a:lvl1pPr>
              <a:defRPr sz="1200" b="0" baseline="0">
                <a:solidFill>
                  <a:srgbClr val="1F497D"/>
                </a:solidFill>
              </a:defRPr>
            </a:lvl1pPr>
          </a:lstStyle>
          <a:p>
            <a:r>
              <a:rPr lang="en-US" smtClean="0"/>
              <a:t>Danville - 2014 Power Supply Update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2917" y="6411078"/>
            <a:ext cx="451280" cy="240391"/>
          </a:xfrm>
          <a:prstGeom prst="rect">
            <a:avLst/>
          </a:prstGeom>
        </p:spPr>
        <p:txBody>
          <a:bodyPr/>
          <a:lstStyle>
            <a:lvl1pPr>
              <a:defRPr sz="1200" b="0" baseline="0">
                <a:solidFill>
                  <a:srgbClr val="1F497D"/>
                </a:solidFill>
              </a:defRPr>
            </a:lvl1pPr>
          </a:lstStyle>
          <a:p>
            <a:fld id="{B090CEC9-7E8F-0844-8D92-E1DD75732F2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8151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37327"/>
            <a:ext cx="1105272" cy="248636"/>
          </a:xfrm>
          <a:prstGeom prst="rect">
            <a:avLst/>
          </a:prstGeom>
        </p:spPr>
        <p:txBody>
          <a:bodyPr/>
          <a:lstStyle>
            <a:lvl1pPr>
              <a:defRPr sz="1200" b="0" baseline="0">
                <a:solidFill>
                  <a:srgbClr val="1F497D"/>
                </a:solidFill>
              </a:defRPr>
            </a:lvl1pPr>
          </a:lstStyle>
          <a:p>
            <a:r>
              <a:rPr lang="en-US" smtClean="0"/>
              <a:t>6/20/2016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15789" y="6446205"/>
            <a:ext cx="3782666" cy="239758"/>
          </a:xfrm>
          <a:prstGeom prst="rect">
            <a:avLst/>
          </a:prstGeom>
        </p:spPr>
        <p:txBody>
          <a:bodyPr/>
          <a:lstStyle>
            <a:lvl1pPr>
              <a:defRPr sz="1200" b="0" baseline="0">
                <a:solidFill>
                  <a:srgbClr val="1F497D"/>
                </a:solidFill>
              </a:defRPr>
            </a:lvl1pPr>
          </a:lstStyle>
          <a:p>
            <a:r>
              <a:rPr lang="en-US" smtClean="0"/>
              <a:t>Danville - 2014 Power Supply Update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2917" y="6411078"/>
            <a:ext cx="451280" cy="240391"/>
          </a:xfrm>
          <a:prstGeom prst="rect">
            <a:avLst/>
          </a:prstGeom>
        </p:spPr>
        <p:txBody>
          <a:bodyPr/>
          <a:lstStyle>
            <a:lvl1pPr>
              <a:defRPr sz="1200" b="0" baseline="0">
                <a:solidFill>
                  <a:srgbClr val="1F497D"/>
                </a:solidFill>
              </a:defRPr>
            </a:lvl1pPr>
          </a:lstStyle>
          <a:p>
            <a:fld id="{B090CEC9-7E8F-0844-8D92-E1DD75732F2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09085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37327"/>
            <a:ext cx="1105272" cy="248636"/>
          </a:xfrm>
          <a:prstGeom prst="rect">
            <a:avLst/>
          </a:prstGeom>
        </p:spPr>
        <p:txBody>
          <a:bodyPr/>
          <a:lstStyle>
            <a:lvl1pPr>
              <a:defRPr sz="1200" b="0" baseline="0">
                <a:solidFill>
                  <a:srgbClr val="1F497D"/>
                </a:solidFill>
              </a:defRPr>
            </a:lvl1pPr>
          </a:lstStyle>
          <a:p>
            <a:r>
              <a:rPr lang="en-US" smtClean="0"/>
              <a:t>6/20/2016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15789" y="6446205"/>
            <a:ext cx="3782666" cy="239758"/>
          </a:xfrm>
          <a:prstGeom prst="rect">
            <a:avLst/>
          </a:prstGeom>
        </p:spPr>
        <p:txBody>
          <a:bodyPr/>
          <a:lstStyle>
            <a:lvl1pPr>
              <a:defRPr sz="1200" b="0" baseline="0">
                <a:solidFill>
                  <a:srgbClr val="1F497D"/>
                </a:solidFill>
              </a:defRPr>
            </a:lvl1pPr>
          </a:lstStyle>
          <a:p>
            <a:r>
              <a:rPr lang="en-US" smtClean="0"/>
              <a:t>Danville - 2014 Power Supply Update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2917" y="6411078"/>
            <a:ext cx="451280" cy="240391"/>
          </a:xfrm>
          <a:prstGeom prst="rect">
            <a:avLst/>
          </a:prstGeom>
        </p:spPr>
        <p:txBody>
          <a:bodyPr/>
          <a:lstStyle>
            <a:lvl1pPr>
              <a:defRPr sz="1200" b="0" baseline="0">
                <a:solidFill>
                  <a:srgbClr val="1F497D"/>
                </a:solidFill>
              </a:defRPr>
            </a:lvl1pPr>
          </a:lstStyle>
          <a:p>
            <a:fld id="{B090CEC9-7E8F-0844-8D92-E1DD75732F2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69971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77810"/>
          </a:xfrm>
        </p:spPr>
        <p:txBody>
          <a:bodyPr/>
          <a:lstStyle>
            <a:lvl1pPr algn="l"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57200" y="1567473"/>
            <a:ext cx="8229600" cy="291899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" y="952461"/>
            <a:ext cx="822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Subhead</a:t>
            </a:r>
            <a:endParaRPr lang="en-US" sz="3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37327"/>
            <a:ext cx="1105272" cy="248636"/>
          </a:xfrm>
          <a:prstGeom prst="rect">
            <a:avLst/>
          </a:prstGeom>
        </p:spPr>
        <p:txBody>
          <a:bodyPr/>
          <a:lstStyle>
            <a:lvl1pPr>
              <a:defRPr sz="1200" b="0" baseline="0">
                <a:solidFill>
                  <a:srgbClr val="1F497D"/>
                </a:solidFill>
              </a:defRPr>
            </a:lvl1pPr>
          </a:lstStyle>
          <a:p>
            <a:r>
              <a:rPr lang="en-US" smtClean="0"/>
              <a:t>6/20/2016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15789" y="6446205"/>
            <a:ext cx="3782666" cy="239758"/>
          </a:xfrm>
          <a:prstGeom prst="rect">
            <a:avLst/>
          </a:prstGeom>
        </p:spPr>
        <p:txBody>
          <a:bodyPr/>
          <a:lstStyle>
            <a:lvl1pPr>
              <a:defRPr sz="1200" b="0" baseline="0">
                <a:solidFill>
                  <a:srgbClr val="1F497D"/>
                </a:solidFill>
              </a:defRPr>
            </a:lvl1pPr>
          </a:lstStyle>
          <a:p>
            <a:r>
              <a:rPr lang="en-US" smtClean="0"/>
              <a:t>Danville - 2014 Power Supply Update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2917" y="6411078"/>
            <a:ext cx="451280" cy="240391"/>
          </a:xfrm>
          <a:prstGeom prst="rect">
            <a:avLst/>
          </a:prstGeom>
        </p:spPr>
        <p:txBody>
          <a:bodyPr/>
          <a:lstStyle>
            <a:lvl1pPr>
              <a:defRPr sz="1200" b="0" baseline="0">
                <a:solidFill>
                  <a:srgbClr val="1F497D"/>
                </a:solidFill>
              </a:defRPr>
            </a:lvl1pPr>
          </a:lstStyle>
          <a:p>
            <a:fld id="{B090CEC9-7E8F-0844-8D92-E1DD75732F2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45742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46479" y="6446205"/>
            <a:ext cx="1105272" cy="248636"/>
          </a:xfrm>
          <a:prstGeom prst="rect">
            <a:avLst/>
          </a:prstGeom>
        </p:spPr>
        <p:txBody>
          <a:bodyPr/>
          <a:lstStyle>
            <a:lvl1pPr>
              <a:defRPr sz="1200" b="0" baseline="0">
                <a:solidFill>
                  <a:srgbClr val="1F497D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61160" y="5903404"/>
            <a:ext cx="451280" cy="240391"/>
          </a:xfrm>
          <a:prstGeom prst="rect">
            <a:avLst/>
          </a:prstGeom>
        </p:spPr>
        <p:txBody>
          <a:bodyPr/>
          <a:lstStyle>
            <a:lvl1pPr>
              <a:defRPr sz="1200" b="0" baseline="0">
                <a:solidFill>
                  <a:srgbClr val="1F497D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B090CEC9-7E8F-0844-8D92-E1DD75732F25}" type="slidenum">
              <a:rPr lang="en-US" smtClean="0"/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353" y="6446205"/>
            <a:ext cx="4013493" cy="248636"/>
          </a:xfrm>
          <a:prstGeom prst="rect">
            <a:avLst/>
          </a:prstGeom>
        </p:spPr>
        <p:txBody>
          <a:bodyPr/>
          <a:lstStyle>
            <a:lvl1pPr algn="ctr">
              <a:defRPr sz="1200" b="0" baseline="0">
                <a:solidFill>
                  <a:srgbClr val="1F497D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557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146479" y="6446205"/>
            <a:ext cx="1105272" cy="248636"/>
          </a:xfrm>
          <a:prstGeom prst="rect">
            <a:avLst/>
          </a:prstGeom>
        </p:spPr>
        <p:txBody>
          <a:bodyPr/>
          <a:lstStyle>
            <a:lvl1pPr>
              <a:defRPr sz="1200" b="0" baseline="0">
                <a:solidFill>
                  <a:srgbClr val="1F497D"/>
                </a:solidFill>
              </a:defRPr>
            </a:lvl1pPr>
          </a:lstStyle>
          <a:p>
            <a:r>
              <a:rPr lang="en-US" smtClean="0"/>
              <a:t>6/20/2016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61160" y="5903404"/>
            <a:ext cx="451280" cy="240391"/>
          </a:xfrm>
          <a:prstGeom prst="rect">
            <a:avLst/>
          </a:prstGeom>
        </p:spPr>
        <p:txBody>
          <a:bodyPr/>
          <a:lstStyle>
            <a:lvl1pPr>
              <a:defRPr sz="1200" b="0" baseline="0">
                <a:solidFill>
                  <a:srgbClr val="1F497D"/>
                </a:solidFill>
              </a:defRPr>
            </a:lvl1pPr>
          </a:lstStyle>
          <a:p>
            <a:fld id="{B090CEC9-7E8F-0844-8D92-E1DD75732F2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353" y="6446205"/>
            <a:ext cx="4013493" cy="248636"/>
          </a:xfrm>
          <a:prstGeom prst="rect">
            <a:avLst/>
          </a:prstGeom>
        </p:spPr>
        <p:txBody>
          <a:bodyPr/>
          <a:lstStyle>
            <a:lvl1pPr algn="ctr">
              <a:defRPr sz="1200" b="0" baseline="0">
                <a:solidFill>
                  <a:srgbClr val="1F497D"/>
                </a:solidFill>
              </a:defRPr>
            </a:lvl1pPr>
          </a:lstStyle>
          <a:p>
            <a:r>
              <a:rPr lang="en-US" smtClean="0"/>
              <a:t>Danville - 2014 Power Supply Update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51431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 Standard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rgbClr val="1F497D"/>
                </a:solidFill>
                <a:latin typeface="Arial (Body)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686800" cy="5105400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 (Body)"/>
                <a:cs typeface="Arial" panose="020B0604020202020204" pitchFamily="34" charset="0"/>
              </a:defRPr>
            </a:lvl1pPr>
            <a:lvl2pPr marL="914400" indent="-457200">
              <a:buFont typeface="Arial" panose="020B0604020202020204" pitchFamily="34" charset="0"/>
              <a:buChar char="•"/>
              <a:defRPr sz="2400">
                <a:latin typeface="Arial (Body)"/>
                <a:cs typeface="Arial" panose="020B0604020202020204" pitchFamily="34" charset="0"/>
              </a:defRPr>
            </a:lvl2pPr>
            <a:lvl3pPr marL="1257300" indent="-342900">
              <a:buFont typeface="Arial" panose="020B0604020202020204" pitchFamily="34" charset="0"/>
              <a:buChar char="•"/>
              <a:defRPr sz="2000">
                <a:latin typeface="Arial (Body)"/>
                <a:cs typeface="Arial" panose="020B0604020202020204" pitchFamily="34" charset="0"/>
              </a:defRPr>
            </a:lvl3pPr>
            <a:lvl4pPr marL="1714500" indent="-342900">
              <a:buFont typeface="Arial" panose="020B0604020202020204" pitchFamily="34" charset="0"/>
              <a:buChar char="•"/>
              <a:defRPr sz="1800">
                <a:latin typeface="Arial (Body)"/>
                <a:cs typeface="Arial" panose="020B0604020202020204" pitchFamily="34" charset="0"/>
              </a:defRPr>
            </a:lvl4pPr>
            <a:lvl5pPr marL="2114550" indent="-285750">
              <a:buFont typeface="Arial" panose="020B0604020202020204" pitchFamily="34" charset="0"/>
              <a:buChar char="•"/>
              <a:defRPr sz="1600">
                <a:latin typeface="Arial (Body)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E14A1-9FB5-452A-959B-77E6E4F78C5A}" type="datetime1">
              <a:rPr lang="en-US" smtClean="0"/>
              <a:pPr>
                <a:defRPr/>
              </a:pPr>
              <a:t>8/1/2016</a:t>
            </a:fld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4346575" y="6324600"/>
            <a:ext cx="530225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1F497D"/>
                </a:solidFill>
                <a:latin typeface="News Gothic M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8E274AC4-5B88-495C-9E4A-95514C702A7C}" type="slidenum">
              <a:rPr lang="en-US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986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146479" y="6446205"/>
            <a:ext cx="1105272" cy="248636"/>
          </a:xfrm>
          <a:prstGeom prst="rect">
            <a:avLst/>
          </a:prstGeom>
        </p:spPr>
        <p:txBody>
          <a:bodyPr/>
          <a:lstStyle>
            <a:lvl1pPr>
              <a:defRPr sz="1200" b="0" baseline="0">
                <a:solidFill>
                  <a:srgbClr val="1F497D"/>
                </a:solidFill>
              </a:defRPr>
            </a:lvl1pPr>
          </a:lstStyle>
          <a:p>
            <a:r>
              <a:rPr lang="en-US" smtClean="0"/>
              <a:t>6/20/2016</a:t>
            </a:r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61160" y="5903404"/>
            <a:ext cx="451280" cy="240391"/>
          </a:xfrm>
          <a:prstGeom prst="rect">
            <a:avLst/>
          </a:prstGeom>
        </p:spPr>
        <p:txBody>
          <a:bodyPr/>
          <a:lstStyle>
            <a:lvl1pPr>
              <a:defRPr sz="1200" b="0" baseline="0">
                <a:solidFill>
                  <a:srgbClr val="1F497D"/>
                </a:solidFill>
              </a:defRPr>
            </a:lvl1pPr>
          </a:lstStyle>
          <a:p>
            <a:fld id="{B090CEC9-7E8F-0844-8D92-E1DD75732F2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1295353" y="6446205"/>
            <a:ext cx="4013493" cy="248636"/>
          </a:xfrm>
          <a:prstGeom prst="rect">
            <a:avLst/>
          </a:prstGeom>
        </p:spPr>
        <p:txBody>
          <a:bodyPr/>
          <a:lstStyle>
            <a:lvl1pPr algn="ctr">
              <a:defRPr sz="1200" b="0" baseline="0">
                <a:solidFill>
                  <a:srgbClr val="1F497D"/>
                </a:solidFill>
              </a:defRPr>
            </a:lvl1pPr>
          </a:lstStyle>
          <a:p>
            <a:r>
              <a:rPr lang="en-US" smtClean="0"/>
              <a:t>Danville - 2014 Power Supply Update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769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46479" y="6446205"/>
            <a:ext cx="1105272" cy="248636"/>
          </a:xfrm>
          <a:prstGeom prst="rect">
            <a:avLst/>
          </a:prstGeom>
        </p:spPr>
        <p:txBody>
          <a:bodyPr/>
          <a:lstStyle>
            <a:lvl1pPr>
              <a:defRPr sz="1200" b="0" baseline="0">
                <a:solidFill>
                  <a:srgbClr val="1F497D"/>
                </a:solidFill>
              </a:defRPr>
            </a:lvl1pPr>
          </a:lstStyle>
          <a:p>
            <a:r>
              <a:rPr lang="en-US" smtClean="0"/>
              <a:t>6/20/2016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61160" y="5903404"/>
            <a:ext cx="451280" cy="240391"/>
          </a:xfrm>
          <a:prstGeom prst="rect">
            <a:avLst/>
          </a:prstGeom>
        </p:spPr>
        <p:txBody>
          <a:bodyPr/>
          <a:lstStyle>
            <a:lvl1pPr>
              <a:defRPr sz="1200" b="0" baseline="0">
                <a:solidFill>
                  <a:srgbClr val="1F497D"/>
                </a:solidFill>
              </a:defRPr>
            </a:lvl1pPr>
          </a:lstStyle>
          <a:p>
            <a:fld id="{B090CEC9-7E8F-0844-8D92-E1DD75732F2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353" y="6446205"/>
            <a:ext cx="4013493" cy="248636"/>
          </a:xfrm>
          <a:prstGeom prst="rect">
            <a:avLst/>
          </a:prstGeom>
        </p:spPr>
        <p:txBody>
          <a:bodyPr/>
          <a:lstStyle>
            <a:lvl1pPr algn="ctr">
              <a:defRPr sz="1200" b="0" baseline="0">
                <a:solidFill>
                  <a:srgbClr val="1F497D"/>
                </a:solidFill>
              </a:defRPr>
            </a:lvl1pPr>
          </a:lstStyle>
          <a:p>
            <a:r>
              <a:rPr lang="en-US" smtClean="0"/>
              <a:t>Danville - 2014 Power Supply Update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502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46479" y="6446205"/>
            <a:ext cx="1105272" cy="248636"/>
          </a:xfrm>
          <a:prstGeom prst="rect">
            <a:avLst/>
          </a:prstGeom>
        </p:spPr>
        <p:txBody>
          <a:bodyPr/>
          <a:lstStyle>
            <a:lvl1pPr>
              <a:defRPr sz="1200" b="0" baseline="0">
                <a:solidFill>
                  <a:srgbClr val="1F497D"/>
                </a:solidFill>
              </a:defRPr>
            </a:lvl1pPr>
          </a:lstStyle>
          <a:p>
            <a:r>
              <a:rPr lang="en-US" smtClean="0"/>
              <a:t>6/20/2016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652" y="6446205"/>
            <a:ext cx="451280" cy="240391"/>
          </a:xfrm>
          <a:prstGeom prst="rect">
            <a:avLst/>
          </a:prstGeom>
        </p:spPr>
        <p:txBody>
          <a:bodyPr/>
          <a:lstStyle>
            <a:lvl1pPr>
              <a:defRPr sz="1200" b="0" baseline="0">
                <a:solidFill>
                  <a:srgbClr val="1F497D"/>
                </a:solidFill>
              </a:defRPr>
            </a:lvl1pPr>
          </a:lstStyle>
          <a:p>
            <a:fld id="{B090CEC9-7E8F-0844-8D92-E1DD75732F2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353" y="6446205"/>
            <a:ext cx="4013493" cy="248636"/>
          </a:xfrm>
          <a:prstGeom prst="rect">
            <a:avLst/>
          </a:prstGeom>
        </p:spPr>
        <p:txBody>
          <a:bodyPr/>
          <a:lstStyle>
            <a:lvl1pPr algn="ctr">
              <a:defRPr sz="1200" b="0" baseline="0">
                <a:solidFill>
                  <a:srgbClr val="1F497D"/>
                </a:solidFill>
              </a:defRPr>
            </a:lvl1pPr>
          </a:lstStyle>
          <a:p>
            <a:r>
              <a:rPr lang="en-US" smtClean="0"/>
              <a:t>Danville - 2014 Power Supply Update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192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146479" y="6446205"/>
            <a:ext cx="1105272" cy="248636"/>
          </a:xfrm>
          <a:prstGeom prst="rect">
            <a:avLst/>
          </a:prstGeom>
        </p:spPr>
        <p:txBody>
          <a:bodyPr/>
          <a:lstStyle>
            <a:lvl1pPr>
              <a:defRPr sz="1200" b="0" baseline="0">
                <a:solidFill>
                  <a:srgbClr val="1F497D"/>
                </a:solidFill>
              </a:defRPr>
            </a:lvl1pPr>
          </a:lstStyle>
          <a:p>
            <a:r>
              <a:rPr lang="en-US" smtClean="0"/>
              <a:t>6/20/2016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61160" y="5903404"/>
            <a:ext cx="451280" cy="240391"/>
          </a:xfrm>
          <a:prstGeom prst="rect">
            <a:avLst/>
          </a:prstGeom>
        </p:spPr>
        <p:txBody>
          <a:bodyPr/>
          <a:lstStyle>
            <a:lvl1pPr>
              <a:defRPr sz="1200" b="0" baseline="0">
                <a:solidFill>
                  <a:srgbClr val="1F497D"/>
                </a:solidFill>
              </a:defRPr>
            </a:lvl1pPr>
          </a:lstStyle>
          <a:p>
            <a:fld id="{B090CEC9-7E8F-0844-8D92-E1DD75732F2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353" y="6446205"/>
            <a:ext cx="4013493" cy="248636"/>
          </a:xfrm>
          <a:prstGeom prst="rect">
            <a:avLst/>
          </a:prstGeom>
        </p:spPr>
        <p:txBody>
          <a:bodyPr/>
          <a:lstStyle>
            <a:lvl1pPr algn="ctr">
              <a:defRPr sz="1200" b="0" baseline="0">
                <a:solidFill>
                  <a:srgbClr val="1F497D"/>
                </a:solidFill>
              </a:defRPr>
            </a:lvl1pPr>
          </a:lstStyle>
          <a:p>
            <a:r>
              <a:rPr lang="en-US" smtClean="0"/>
              <a:t>Danville - 2014 Power Supply Update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251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2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3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5.jp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5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444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8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46479" y="6446205"/>
            <a:ext cx="1105272" cy="248636"/>
          </a:xfrm>
          <a:prstGeom prst="rect">
            <a:avLst/>
          </a:prstGeom>
        </p:spPr>
        <p:txBody>
          <a:bodyPr/>
          <a:lstStyle>
            <a:lvl1pPr>
              <a:defRPr sz="1200" b="0" baseline="0">
                <a:solidFill>
                  <a:srgbClr val="1F497D"/>
                </a:solidFill>
              </a:defRPr>
            </a:lvl1pPr>
          </a:lstStyle>
          <a:p>
            <a:r>
              <a:rPr lang="en-US" smtClean="0"/>
              <a:t>6/20/2016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353" y="6446205"/>
            <a:ext cx="4013493" cy="248636"/>
          </a:xfrm>
          <a:prstGeom prst="rect">
            <a:avLst/>
          </a:prstGeom>
        </p:spPr>
        <p:txBody>
          <a:bodyPr/>
          <a:lstStyle>
            <a:lvl1pPr algn="ctr">
              <a:defRPr sz="1200" b="0" baseline="0">
                <a:solidFill>
                  <a:srgbClr val="1F497D"/>
                </a:solidFill>
              </a:defRPr>
            </a:lvl1pPr>
          </a:lstStyle>
          <a:p>
            <a:r>
              <a:rPr lang="en-US" smtClean="0"/>
              <a:t>Danville - 2014 Power Supply Update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61160" y="5903404"/>
            <a:ext cx="451280" cy="240391"/>
          </a:xfrm>
          <a:prstGeom prst="rect">
            <a:avLst/>
          </a:prstGeom>
        </p:spPr>
        <p:txBody>
          <a:bodyPr/>
          <a:lstStyle>
            <a:lvl1pPr>
              <a:defRPr sz="1200" b="0" baseline="0">
                <a:solidFill>
                  <a:srgbClr val="1F497D"/>
                </a:solidFill>
              </a:defRPr>
            </a:lvl1pPr>
          </a:lstStyle>
          <a:p>
            <a:fld id="{B090CEC9-7E8F-0844-8D92-E1DD75732F2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222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4029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14400" indent="-45720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714500" indent="-34290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171700" indent="-34290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146479" y="6446205"/>
            <a:ext cx="1105272" cy="248636"/>
          </a:xfrm>
          <a:prstGeom prst="rect">
            <a:avLst/>
          </a:prstGeom>
        </p:spPr>
        <p:txBody>
          <a:bodyPr/>
          <a:lstStyle>
            <a:lvl1pPr>
              <a:defRPr sz="1200" b="0" baseline="0">
                <a:solidFill>
                  <a:srgbClr val="1F497D"/>
                </a:solidFill>
              </a:defRPr>
            </a:lvl1pPr>
          </a:lstStyle>
          <a:p>
            <a:r>
              <a:rPr lang="en-US" smtClean="0"/>
              <a:t>6/20/2016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61160" y="5903404"/>
            <a:ext cx="451280" cy="240391"/>
          </a:xfrm>
          <a:prstGeom prst="rect">
            <a:avLst/>
          </a:prstGeom>
        </p:spPr>
        <p:txBody>
          <a:bodyPr/>
          <a:lstStyle>
            <a:lvl1pPr>
              <a:defRPr sz="1200" b="0" baseline="0">
                <a:solidFill>
                  <a:srgbClr val="1F497D"/>
                </a:solidFill>
              </a:defRPr>
            </a:lvl1pPr>
          </a:lstStyle>
          <a:p>
            <a:fld id="{B090CEC9-7E8F-0844-8D92-E1DD75732F2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353" y="6446205"/>
            <a:ext cx="4013493" cy="248636"/>
          </a:xfrm>
          <a:prstGeom prst="rect">
            <a:avLst/>
          </a:prstGeom>
        </p:spPr>
        <p:txBody>
          <a:bodyPr/>
          <a:lstStyle>
            <a:lvl1pPr algn="ctr">
              <a:defRPr sz="1200" b="0" baseline="0">
                <a:solidFill>
                  <a:srgbClr val="1F497D"/>
                </a:solidFill>
              </a:defRPr>
            </a:lvl1pPr>
          </a:lstStyle>
          <a:p>
            <a:r>
              <a:rPr lang="en-US" smtClean="0"/>
              <a:t>Danville - 2014 Power Supply Update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164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5" r:id="rId1"/>
    <p:sldLayoutId id="2147484004" r:id="rId2"/>
    <p:sldLayoutId id="2147484006" r:id="rId3"/>
    <p:sldLayoutId id="2147484007" r:id="rId4"/>
    <p:sldLayoutId id="2147484008" r:id="rId5"/>
    <p:sldLayoutId id="2147484009" r:id="rId6"/>
    <p:sldLayoutId id="2147484010" r:id="rId7"/>
    <p:sldLayoutId id="2147484011" r:id="rId8"/>
    <p:sldLayoutId id="2147484012" r:id="rId9"/>
    <p:sldLayoutId id="2147484013" r:id="rId10"/>
    <p:sldLayoutId id="2147484014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14400" indent="-45720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714500" indent="-34290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171700" indent="-34290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146479" y="6446205"/>
            <a:ext cx="1105272" cy="248636"/>
          </a:xfrm>
          <a:prstGeom prst="rect">
            <a:avLst/>
          </a:prstGeom>
        </p:spPr>
        <p:txBody>
          <a:bodyPr/>
          <a:lstStyle>
            <a:lvl1pPr>
              <a:defRPr sz="1200" b="0" baseline="0">
                <a:solidFill>
                  <a:srgbClr val="1F497D"/>
                </a:solidFill>
              </a:defRPr>
            </a:lvl1pPr>
          </a:lstStyle>
          <a:p>
            <a:r>
              <a:rPr lang="en-US" smtClean="0"/>
              <a:t>6/20/2016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61160" y="5903404"/>
            <a:ext cx="451280" cy="240391"/>
          </a:xfrm>
          <a:prstGeom prst="rect">
            <a:avLst/>
          </a:prstGeom>
        </p:spPr>
        <p:txBody>
          <a:bodyPr/>
          <a:lstStyle>
            <a:lvl1pPr>
              <a:defRPr sz="1200" b="0" baseline="0">
                <a:solidFill>
                  <a:srgbClr val="1F497D"/>
                </a:solidFill>
              </a:defRPr>
            </a:lvl1pPr>
          </a:lstStyle>
          <a:p>
            <a:fld id="{B090CEC9-7E8F-0844-8D92-E1DD75732F2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353" y="6446205"/>
            <a:ext cx="4013493" cy="248636"/>
          </a:xfrm>
          <a:prstGeom prst="rect">
            <a:avLst/>
          </a:prstGeom>
        </p:spPr>
        <p:txBody>
          <a:bodyPr/>
          <a:lstStyle>
            <a:lvl1pPr algn="ctr">
              <a:defRPr sz="1200" b="0" baseline="0">
                <a:solidFill>
                  <a:srgbClr val="1F497D"/>
                </a:solidFill>
              </a:defRPr>
            </a:lvl1pPr>
          </a:lstStyle>
          <a:p>
            <a:r>
              <a:rPr lang="en-US" smtClean="0"/>
              <a:t>Danville - 2014 Power Supply Update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853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6" r:id="rId1"/>
    <p:sldLayoutId id="2147484017" r:id="rId2"/>
    <p:sldLayoutId id="2147484018" r:id="rId3"/>
    <p:sldLayoutId id="2147484019" r:id="rId4"/>
    <p:sldLayoutId id="2147484020" r:id="rId5"/>
    <p:sldLayoutId id="2147484021" r:id="rId6"/>
    <p:sldLayoutId id="2147484022" r:id="rId7"/>
    <p:sldLayoutId id="2147484023" r:id="rId8"/>
    <p:sldLayoutId id="2147484024" r:id="rId9"/>
    <p:sldLayoutId id="2147484025" r:id="rId10"/>
    <p:sldLayoutId id="2147484026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14400" indent="-45720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714500" indent="-34290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171700" indent="-34290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46479" y="6446205"/>
            <a:ext cx="1105272" cy="248636"/>
          </a:xfrm>
          <a:prstGeom prst="rect">
            <a:avLst/>
          </a:prstGeom>
        </p:spPr>
        <p:txBody>
          <a:bodyPr/>
          <a:lstStyle>
            <a:lvl1pPr>
              <a:defRPr sz="1200" b="0" baseline="0">
                <a:solidFill>
                  <a:srgbClr val="1F497D"/>
                </a:solidFill>
              </a:defRPr>
            </a:lvl1pPr>
          </a:lstStyle>
          <a:p>
            <a:r>
              <a:rPr lang="en-US" smtClean="0"/>
              <a:t>6/20/2016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61160" y="5903404"/>
            <a:ext cx="451280" cy="240391"/>
          </a:xfrm>
          <a:prstGeom prst="rect">
            <a:avLst/>
          </a:prstGeom>
        </p:spPr>
        <p:txBody>
          <a:bodyPr/>
          <a:lstStyle>
            <a:lvl1pPr>
              <a:defRPr sz="1200" b="0" baseline="0">
                <a:solidFill>
                  <a:srgbClr val="1F497D"/>
                </a:solidFill>
              </a:defRPr>
            </a:lvl1pPr>
          </a:lstStyle>
          <a:p>
            <a:fld id="{B090CEC9-7E8F-0844-8D92-E1DD75732F2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353" y="6446205"/>
            <a:ext cx="4013493" cy="248636"/>
          </a:xfrm>
          <a:prstGeom prst="rect">
            <a:avLst/>
          </a:prstGeom>
        </p:spPr>
        <p:txBody>
          <a:bodyPr/>
          <a:lstStyle>
            <a:lvl1pPr algn="ctr">
              <a:defRPr sz="1200" b="0" baseline="0">
                <a:solidFill>
                  <a:srgbClr val="1F497D"/>
                </a:solidFill>
              </a:defRPr>
            </a:lvl1pPr>
          </a:lstStyle>
          <a:p>
            <a:r>
              <a:rPr lang="en-US" smtClean="0"/>
              <a:t>Danville - 2014 Power Supply Update</a:t>
            </a:r>
            <a:endParaRPr lang="en-US" dirty="0"/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366093" y="132590"/>
            <a:ext cx="8229600" cy="55993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AMP Vision, Mission and Values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366093" y="858240"/>
            <a:ext cx="8777907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Vision</a:t>
            </a:r>
          </a:p>
          <a:p>
            <a:r>
              <a:rPr lang="en-US" sz="1700" b="0" dirty="0" smtClean="0">
                <a:latin typeface="Arial" panose="020B0604020202020204" pitchFamily="34" charset="0"/>
                <a:cs typeface="Arial" panose="020B0604020202020204" pitchFamily="34" charset="0"/>
              </a:rPr>
              <a:t>To be public power's leader in wholesale energy supply and value-added Member services.</a:t>
            </a:r>
            <a:endParaRPr lang="en-US" sz="17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66094" y="1927103"/>
            <a:ext cx="82296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Mission</a:t>
            </a:r>
          </a:p>
          <a:p>
            <a:r>
              <a:rPr lang="en-US" sz="1700" b="0" dirty="0" smtClean="0">
                <a:latin typeface="Arial" panose="020B0604020202020204" pitchFamily="34" charset="0"/>
                <a:cs typeface="Arial" panose="020B0604020202020204" pitchFamily="34" charset="0"/>
              </a:rPr>
              <a:t>To provide Members with the benefits of scale and expertise in providing and </a:t>
            </a:r>
          </a:p>
          <a:p>
            <a:r>
              <a:rPr lang="en-US" sz="1700" b="0" dirty="0" smtClean="0">
                <a:latin typeface="Arial" panose="020B0604020202020204" pitchFamily="34" charset="0"/>
                <a:cs typeface="Arial" panose="020B0604020202020204" pitchFamily="34" charset="0"/>
              </a:rPr>
              <a:t>managing energy services.</a:t>
            </a:r>
            <a:endParaRPr lang="en-US" sz="17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366093" y="2999528"/>
            <a:ext cx="8465081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Values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Cooperation:</a:t>
            </a:r>
            <a:r>
              <a:rPr lang="en-US" sz="17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700" b="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Work together to achieve common goals. </a:t>
            </a:r>
          </a:p>
          <a:p>
            <a:pPr marL="285750" marR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Integrity:</a:t>
            </a:r>
            <a:r>
              <a:rPr lang="en-US" sz="17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700" b="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Be honest, fair, reliable and ethical. </a:t>
            </a:r>
            <a:r>
              <a:rPr lang="en-US" sz="17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sz="1700" b="0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Innovation:</a:t>
            </a:r>
            <a:r>
              <a:rPr lang="en-US" sz="17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700" b="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Develop new and creative approaches that increase value to </a:t>
            </a:r>
            <a:br>
              <a:rPr lang="en-US" sz="1700" b="0" baseline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700" b="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our members. </a:t>
            </a:r>
            <a:r>
              <a:rPr lang="en-US" sz="17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sz="1700" b="0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Action Oriented:</a:t>
            </a:r>
            <a:r>
              <a:rPr lang="en-US" sz="17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700" b="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Anticipate, adapt and act.</a:t>
            </a:r>
          </a:p>
          <a:p>
            <a:pPr marL="285750" marR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Effective Communication:</a:t>
            </a:r>
            <a:r>
              <a:rPr lang="en-US" sz="17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700" b="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Foster open, honest, timely and responsible</a:t>
            </a:r>
            <a:br>
              <a:rPr lang="en-US" sz="1700" b="0" baseline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700" b="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two-way communications; listen actively and show respect for others. </a:t>
            </a:r>
            <a:r>
              <a:rPr lang="en-US" sz="17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sz="1700" b="0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Member Focus:</a:t>
            </a:r>
            <a:r>
              <a:rPr lang="en-US" sz="17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700" b="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To continually improve timely, dedicated and professional </a:t>
            </a:r>
            <a:br>
              <a:rPr lang="en-US" sz="1700" b="0" baseline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700" b="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support to our members and their customers. </a:t>
            </a:r>
            <a:r>
              <a:rPr lang="en-US" sz="17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sz="1700" b="0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222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24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37327"/>
            <a:ext cx="1105272" cy="248636"/>
          </a:xfrm>
          <a:prstGeom prst="rect">
            <a:avLst/>
          </a:prstGeom>
        </p:spPr>
        <p:txBody>
          <a:bodyPr/>
          <a:lstStyle>
            <a:lvl1pPr>
              <a:defRPr sz="1200" b="0" baseline="0">
                <a:solidFill>
                  <a:srgbClr val="1F497D"/>
                </a:solidFill>
              </a:defRPr>
            </a:lvl1pPr>
          </a:lstStyle>
          <a:p>
            <a:r>
              <a:rPr lang="en-US" smtClean="0"/>
              <a:t>6/20/2016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15789" y="6446205"/>
            <a:ext cx="3782666" cy="239758"/>
          </a:xfrm>
          <a:prstGeom prst="rect">
            <a:avLst/>
          </a:prstGeom>
        </p:spPr>
        <p:txBody>
          <a:bodyPr/>
          <a:lstStyle>
            <a:lvl1pPr algn="ctr">
              <a:defRPr sz="1200" b="0" baseline="0">
                <a:solidFill>
                  <a:srgbClr val="1F497D"/>
                </a:solidFill>
              </a:defRPr>
            </a:lvl1pPr>
          </a:lstStyle>
          <a:p>
            <a:r>
              <a:rPr lang="en-US" smtClean="0"/>
              <a:t>Danville - 2014 Power Supply Update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2917" y="6411078"/>
            <a:ext cx="451280" cy="240391"/>
          </a:xfrm>
          <a:prstGeom prst="rect">
            <a:avLst/>
          </a:prstGeom>
        </p:spPr>
        <p:txBody>
          <a:bodyPr/>
          <a:lstStyle>
            <a:lvl1pPr>
              <a:defRPr sz="1200" b="0" baseline="0">
                <a:solidFill>
                  <a:srgbClr val="1F497D"/>
                </a:solidFill>
              </a:defRPr>
            </a:lvl1pPr>
          </a:lstStyle>
          <a:p>
            <a:fld id="{B090CEC9-7E8F-0844-8D92-E1DD75732F2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53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1" r:id="rId1"/>
    <p:sldLayoutId id="2147483932" r:id="rId2"/>
    <p:sldLayoutId id="2147483933" r:id="rId3"/>
    <p:sldLayoutId id="2147483934" r:id="rId4"/>
    <p:sldLayoutId id="2147483935" r:id="rId5"/>
    <p:sldLayoutId id="2147483936" r:id="rId6"/>
    <p:sldLayoutId id="2147483937" r:id="rId7"/>
    <p:sldLayoutId id="2147483938" r:id="rId8"/>
    <p:sldLayoutId id="2147483939" r:id="rId9"/>
    <p:sldLayoutId id="2147483940" r:id="rId10"/>
    <p:sldLayoutId id="2147483941" r:id="rId11"/>
    <p:sldLayoutId id="2147483942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4400" kern="1200" baseline="0">
          <a:solidFill>
            <a:srgbClr val="1F497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14400" indent="-45720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714500" indent="-34290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171700" indent="-34290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146050" y="6324600"/>
            <a:ext cx="1106488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1F497D"/>
                </a:solidFill>
                <a:latin typeface="News Gothic M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EADB44BB-7A9C-4818-8E49-F6E0993029FB}" type="datetime1">
              <a:rPr lang="en-US" smtClean="0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8/1/2016</a:t>
            </a:fld>
            <a:endParaRPr lang="en-US" dirty="0"/>
          </a:p>
        </p:txBody>
      </p:sp>
      <p:sp>
        <p:nvSpPr>
          <p:cNvPr id="102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1295400" y="6324600"/>
            <a:ext cx="3048000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1F497D"/>
                </a:solidFill>
                <a:latin typeface="News Gothic M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/>
              <a:t>Piqua - 2014 Power Supply Update</a:t>
            </a:r>
            <a:endParaRPr lang="en-US" dirty="0"/>
          </a:p>
        </p:txBody>
      </p:sp>
      <p:pic>
        <p:nvPicPr>
          <p:cNvPr id="2053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2052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2" r:id="rId1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en-US" sz="3200">
          <a:solidFill>
            <a:srgbClr val="1F497D"/>
          </a:solidFill>
          <a:latin typeface="Arial (Body)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1F497D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1F497D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1F497D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1F497D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 i="1">
          <a:solidFill>
            <a:schemeClr val="bg1"/>
          </a:solidFill>
          <a:latin typeface="Blair ITC Std" pitchFamily="5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 i="1">
          <a:solidFill>
            <a:schemeClr val="bg1"/>
          </a:solidFill>
          <a:latin typeface="Blair ITC Std" pitchFamily="5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 i="1">
          <a:solidFill>
            <a:schemeClr val="bg1"/>
          </a:solidFill>
          <a:latin typeface="Blair ITC Std" pitchFamily="5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 i="1">
          <a:solidFill>
            <a:schemeClr val="bg1"/>
          </a:solidFill>
          <a:latin typeface="Blair ITC Std" pitchFamily="5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146050" y="6324600"/>
            <a:ext cx="1106488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1F497D"/>
                </a:solidFill>
                <a:latin typeface="News Gothic M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C2E30EE4-D433-40D5-96A3-944FE92107D7}" type="datetime1">
              <a:rPr lang="en-US" smtClean="0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8/1/2016</a:t>
            </a:fld>
            <a:endParaRPr lang="en-US"/>
          </a:p>
        </p:txBody>
      </p:sp>
      <p:sp>
        <p:nvSpPr>
          <p:cNvPr id="102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1295400" y="6324600"/>
            <a:ext cx="3048000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1F497D"/>
                </a:solidFill>
                <a:latin typeface="News Gothic M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/>
              <a:t>Ellwood City - 2014 Power Supply Update</a:t>
            </a:r>
            <a:endParaRPr lang="en-US" dirty="0"/>
          </a:p>
        </p:txBody>
      </p:sp>
      <p:pic>
        <p:nvPicPr>
          <p:cNvPr id="2053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34784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4" r:id="rId1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en-US" sz="3200">
          <a:solidFill>
            <a:srgbClr val="1F497D"/>
          </a:solidFill>
          <a:latin typeface="Arial (Body)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1F497D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1F497D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1F497D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1F497D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 i="1">
          <a:solidFill>
            <a:schemeClr val="bg1"/>
          </a:solidFill>
          <a:latin typeface="Blair ITC Std" pitchFamily="5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 i="1">
          <a:solidFill>
            <a:schemeClr val="bg1"/>
          </a:solidFill>
          <a:latin typeface="Blair ITC Std" pitchFamily="5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 i="1">
          <a:solidFill>
            <a:schemeClr val="bg1"/>
          </a:solidFill>
          <a:latin typeface="Blair ITC Std" pitchFamily="5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 i="1">
          <a:solidFill>
            <a:schemeClr val="bg1"/>
          </a:solidFill>
          <a:latin typeface="Blair ITC Std" pitchFamily="5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www.hwdsb.on.ca/delta/departments/Family_studies/FS/Images/Dollar%20Sign%203.jpg&amp;imgrefurl=http://johnmorello.com/wordpress/2006/09/&amp;h=480&amp;w=480&amp;sz=19&amp;tbnid=XQvIrLIACRctsM:&amp;tbnh=129&amp;tbnw=129&amp;prev=/images?q=dollar+sign&amp;um=1&amp;start=2&amp;sa=X&amp;oi=images&amp;ct=image&amp;cd=2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northshoreenergy.com/wp-content/uploads/2015/01/Capacity-Whitepaper-ATSI_10-01-20131.pdf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0.xml"/><Relationship Id="rId4" Type="http://schemas.openxmlformats.org/officeDocument/2006/relationships/hyperlink" Target="http://www.brakeyenergy.com/wp-content/Brakey_Energy_FirstEnergy_Capacity_White_Paper.pdf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2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AMP Update and Briefing</a:t>
            </a:r>
            <a:br>
              <a:rPr lang="en-US" dirty="0" smtClean="0"/>
            </a:br>
            <a:r>
              <a:rPr lang="en-US" dirty="0" smtClean="0"/>
              <a:t>Ellwood City, PA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August 1,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630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228600" y="379562"/>
            <a:ext cx="8915400" cy="5945038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rm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Public Power Business Model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200" dirty="0" smtClean="0">
                <a:latin typeface="Arial" panose="020B0604020202020204" pitchFamily="34" charset="0"/>
              </a:rPr>
              <a:t>Public Ownership</a:t>
            </a:r>
          </a:p>
          <a:p>
            <a:pPr lvl="2">
              <a:lnSpc>
                <a:spcPct val="80000"/>
              </a:lnSpc>
              <a:defRPr/>
            </a:pPr>
            <a:r>
              <a:rPr lang="en-US" sz="1800" dirty="0">
                <a:latin typeface="Arial" panose="020B0604020202020204" pitchFamily="34" charset="0"/>
              </a:rPr>
              <a:t>Public power utilities are owned by and operated for </a:t>
            </a:r>
            <a:r>
              <a:rPr lang="en-US" sz="1800" dirty="0" smtClean="0">
                <a:latin typeface="Arial" panose="020B0604020202020204" pitchFamily="34" charset="0"/>
              </a:rPr>
              <a:t>the citizens </a:t>
            </a:r>
            <a:r>
              <a:rPr lang="en-US" sz="1800" dirty="0">
                <a:latin typeface="Arial" panose="020B0604020202020204" pitchFamily="34" charset="0"/>
              </a:rPr>
              <a:t>they serve and therefore are accountable to </a:t>
            </a:r>
            <a:r>
              <a:rPr lang="en-US" sz="1800" dirty="0" smtClean="0">
                <a:latin typeface="Arial" panose="020B0604020202020204" pitchFamily="34" charset="0"/>
              </a:rPr>
              <a:t>their local </a:t>
            </a:r>
            <a:r>
              <a:rPr lang="en-US" sz="1800" dirty="0">
                <a:latin typeface="Arial" panose="020B0604020202020204" pitchFamily="34" charset="0"/>
              </a:rPr>
              <a:t>owners.</a:t>
            </a:r>
            <a:endParaRPr lang="en-US" sz="1800" dirty="0" smtClean="0">
              <a:latin typeface="Arial" panose="020B0604020202020204" pitchFamily="34" charset="0"/>
            </a:endParaRPr>
          </a:p>
          <a:p>
            <a:pPr lvl="1">
              <a:lnSpc>
                <a:spcPct val="80000"/>
              </a:lnSpc>
              <a:defRPr/>
            </a:pPr>
            <a:r>
              <a:rPr lang="en-US" sz="2200" dirty="0">
                <a:latin typeface="Arial" panose="020B0604020202020204" pitchFamily="34" charset="0"/>
              </a:rPr>
              <a:t>Local </a:t>
            </a:r>
            <a:r>
              <a:rPr lang="en-US" sz="2200" dirty="0" smtClean="0">
                <a:latin typeface="Arial" panose="020B0604020202020204" pitchFamily="34" charset="0"/>
              </a:rPr>
              <a:t>Control</a:t>
            </a:r>
          </a:p>
          <a:p>
            <a:pPr lvl="2">
              <a:lnSpc>
                <a:spcPct val="80000"/>
              </a:lnSpc>
              <a:defRPr/>
            </a:pPr>
            <a:r>
              <a:rPr lang="en-US" sz="1800" dirty="0">
                <a:latin typeface="Arial" panose="020B0604020202020204" pitchFamily="34" charset="0"/>
              </a:rPr>
              <a:t>Local, independent regulation and governance </a:t>
            </a:r>
            <a:r>
              <a:rPr lang="en-US" sz="1800" dirty="0" smtClean="0">
                <a:latin typeface="Arial" panose="020B0604020202020204" pitchFamily="34" charset="0"/>
              </a:rPr>
              <a:t>gives utility </a:t>
            </a:r>
            <a:r>
              <a:rPr lang="en-US" sz="1800" dirty="0">
                <a:latin typeface="Arial" panose="020B0604020202020204" pitchFamily="34" charset="0"/>
              </a:rPr>
              <a:t>policymakers greater agility in </a:t>
            </a:r>
            <a:r>
              <a:rPr lang="en-US" sz="1800" dirty="0" smtClean="0">
                <a:latin typeface="Arial" panose="020B0604020202020204" pitchFamily="34" charset="0"/>
              </a:rPr>
              <a:t>decision-making and </a:t>
            </a:r>
            <a:r>
              <a:rPr lang="en-US" sz="1800" dirty="0">
                <a:latin typeface="Arial" panose="020B0604020202020204" pitchFamily="34" charset="0"/>
              </a:rPr>
              <a:t>protects the long-term viability of the utility, </a:t>
            </a:r>
            <a:r>
              <a:rPr lang="en-US" sz="1800" dirty="0" smtClean="0">
                <a:latin typeface="Arial" panose="020B0604020202020204" pitchFamily="34" charset="0"/>
              </a:rPr>
              <a:t>while permitting </a:t>
            </a:r>
            <a:r>
              <a:rPr lang="en-US" sz="1800" dirty="0">
                <a:latin typeface="Arial" panose="020B0604020202020204" pitchFamily="34" charset="0"/>
              </a:rPr>
              <a:t>customer involvement in the process</a:t>
            </a:r>
            <a:r>
              <a:rPr lang="en-US" sz="1800" dirty="0" smtClean="0">
                <a:latin typeface="Arial" panose="020B0604020202020204" pitchFamily="34" charset="0"/>
              </a:rPr>
              <a:t>.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200" dirty="0">
                <a:latin typeface="Arial" panose="020B0604020202020204" pitchFamily="34" charset="0"/>
              </a:rPr>
              <a:t>Nonprofit </a:t>
            </a:r>
            <a:r>
              <a:rPr lang="en-US" sz="2200" dirty="0" smtClean="0">
                <a:latin typeface="Arial" panose="020B0604020202020204" pitchFamily="34" charset="0"/>
              </a:rPr>
              <a:t>Operations</a:t>
            </a:r>
          </a:p>
          <a:p>
            <a:pPr lvl="2">
              <a:lnSpc>
                <a:spcPct val="80000"/>
              </a:lnSpc>
              <a:defRPr/>
            </a:pPr>
            <a:r>
              <a:rPr lang="en-US" sz="1800" dirty="0">
                <a:latin typeface="Arial" panose="020B0604020202020204" pitchFamily="34" charset="0"/>
              </a:rPr>
              <a:t>Community-owned electric utilities serve only the </a:t>
            </a:r>
            <a:r>
              <a:rPr lang="en-US" sz="1800" dirty="0" smtClean="0">
                <a:latin typeface="Arial" panose="020B0604020202020204" pitchFamily="34" charset="0"/>
              </a:rPr>
              <a:t>interest of </a:t>
            </a:r>
            <a:r>
              <a:rPr lang="en-US" sz="1800" dirty="0">
                <a:latin typeface="Arial" panose="020B0604020202020204" pitchFamily="34" charset="0"/>
              </a:rPr>
              <a:t>their customers, avoiding conflicts between the </a:t>
            </a:r>
            <a:r>
              <a:rPr lang="en-US" sz="1800" dirty="0" smtClean="0">
                <a:latin typeface="Arial" panose="020B0604020202020204" pitchFamily="34" charset="0"/>
              </a:rPr>
              <a:t>interests of </a:t>
            </a:r>
            <a:r>
              <a:rPr lang="en-US" sz="1800" dirty="0">
                <a:latin typeface="Arial" panose="020B0604020202020204" pitchFamily="34" charset="0"/>
              </a:rPr>
              <a:t>shareholders and customers </a:t>
            </a:r>
            <a:r>
              <a:rPr lang="en-US" sz="1800" dirty="0" smtClean="0">
                <a:latin typeface="Arial" panose="020B0604020202020204" pitchFamily="34" charset="0"/>
              </a:rPr>
              <a:t>because </a:t>
            </a:r>
            <a:r>
              <a:rPr lang="en-US" sz="1800" dirty="0">
                <a:latin typeface="Arial" panose="020B0604020202020204" pitchFamily="34" charset="0"/>
              </a:rPr>
              <a:t>they are one </a:t>
            </a:r>
            <a:r>
              <a:rPr lang="en-US" sz="1800" dirty="0" smtClean="0">
                <a:latin typeface="Arial" panose="020B0604020202020204" pitchFamily="34" charset="0"/>
              </a:rPr>
              <a:t>and the </a:t>
            </a:r>
            <a:r>
              <a:rPr lang="en-US" sz="1800" dirty="0">
                <a:latin typeface="Arial" panose="020B0604020202020204" pitchFamily="34" charset="0"/>
              </a:rPr>
              <a:t>same</a:t>
            </a:r>
            <a:r>
              <a:rPr lang="en-US" sz="1800" dirty="0" smtClean="0">
                <a:latin typeface="Arial" panose="020B0604020202020204" pitchFamily="34" charset="0"/>
              </a:rPr>
              <a:t>.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200" dirty="0">
                <a:latin typeface="Arial" panose="020B0604020202020204" pitchFamily="34" charset="0"/>
              </a:rPr>
              <a:t>Low-Cost </a:t>
            </a:r>
            <a:r>
              <a:rPr lang="en-US" sz="2200" dirty="0" smtClean="0">
                <a:latin typeface="Arial" panose="020B0604020202020204" pitchFamily="34" charset="0"/>
              </a:rPr>
              <a:t>Structure</a:t>
            </a:r>
          </a:p>
          <a:p>
            <a:pPr lvl="2">
              <a:lnSpc>
                <a:spcPct val="80000"/>
              </a:lnSpc>
              <a:defRPr/>
            </a:pPr>
            <a:r>
              <a:rPr lang="en-US" sz="1800" dirty="0">
                <a:latin typeface="Arial" panose="020B0604020202020204" pitchFamily="34" charset="0"/>
              </a:rPr>
              <a:t>Public power utilities have access to lower cost </a:t>
            </a:r>
            <a:r>
              <a:rPr lang="en-US" sz="1800" dirty="0" smtClean="0">
                <a:latin typeface="Arial" panose="020B0604020202020204" pitchFamily="34" charset="0"/>
              </a:rPr>
              <a:t>tax-exempt financing </a:t>
            </a:r>
            <a:r>
              <a:rPr lang="en-US" sz="1800" dirty="0">
                <a:latin typeface="Arial" panose="020B0604020202020204" pitchFamily="34" charset="0"/>
              </a:rPr>
              <a:t>and generally have stronger credit ratings than </a:t>
            </a:r>
            <a:r>
              <a:rPr lang="en-US" sz="1800" dirty="0" smtClean="0">
                <a:latin typeface="Arial" panose="020B0604020202020204" pitchFamily="34" charset="0"/>
              </a:rPr>
              <a:t>privately </a:t>
            </a:r>
            <a:r>
              <a:rPr lang="en-US" sz="1800" dirty="0">
                <a:latin typeface="Arial" panose="020B0604020202020204" pitchFamily="34" charset="0"/>
              </a:rPr>
              <a:t>owned utilities</a:t>
            </a:r>
            <a:r>
              <a:rPr lang="en-US" sz="1800" dirty="0" smtClean="0">
                <a:latin typeface="Arial" panose="020B0604020202020204" pitchFamily="34" charset="0"/>
              </a:rPr>
              <a:t>.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200" dirty="0">
                <a:latin typeface="Arial" panose="020B0604020202020204" pitchFamily="34" charset="0"/>
              </a:rPr>
              <a:t>Customer </a:t>
            </a:r>
            <a:r>
              <a:rPr lang="en-US" sz="2200" dirty="0" smtClean="0">
                <a:latin typeface="Arial" panose="020B0604020202020204" pitchFamily="34" charset="0"/>
              </a:rPr>
              <a:t>Focused</a:t>
            </a:r>
          </a:p>
          <a:p>
            <a:pPr lvl="2">
              <a:lnSpc>
                <a:spcPct val="80000"/>
              </a:lnSpc>
              <a:defRPr/>
            </a:pPr>
            <a:r>
              <a:rPr lang="en-US" sz="1800" dirty="0">
                <a:latin typeface="Arial" panose="020B0604020202020204" pitchFamily="34" charset="0"/>
              </a:rPr>
              <a:t>Community-owned electric utilities are dedicated </a:t>
            </a:r>
            <a:r>
              <a:rPr lang="en-US" sz="1800" dirty="0" smtClean="0">
                <a:latin typeface="Arial" panose="020B0604020202020204" pitchFamily="34" charset="0"/>
              </a:rPr>
              <a:t>to the </a:t>
            </a:r>
            <a:r>
              <a:rPr lang="en-US" sz="1800" dirty="0">
                <a:latin typeface="Arial" panose="020B0604020202020204" pitchFamily="34" charset="0"/>
              </a:rPr>
              <a:t>singular mission of delivering the highest level </a:t>
            </a:r>
            <a:r>
              <a:rPr lang="en-US" sz="1800" dirty="0" smtClean="0">
                <a:latin typeface="Arial" panose="020B0604020202020204" pitchFamily="34" charset="0"/>
              </a:rPr>
              <a:t>of service </a:t>
            </a:r>
            <a:r>
              <a:rPr lang="en-US" sz="1800" dirty="0">
                <a:latin typeface="Arial" panose="020B0604020202020204" pitchFamily="34" charset="0"/>
              </a:rPr>
              <a:t>and value to their customer-owners for the </a:t>
            </a:r>
            <a:r>
              <a:rPr lang="en-US" sz="1800" dirty="0" smtClean="0">
                <a:latin typeface="Arial" panose="020B0604020202020204" pitchFamily="34" charset="0"/>
              </a:rPr>
              <a:t>long term</a:t>
            </a:r>
            <a:r>
              <a:rPr lang="en-US" sz="1800" dirty="0">
                <a:latin typeface="Arial" panose="020B0604020202020204" pitchFamily="34" charset="0"/>
              </a:rPr>
              <a:t>.</a:t>
            </a:r>
            <a:endParaRPr sz="1800" dirty="0" smtClean="0">
              <a:latin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28600" y="6324600"/>
            <a:ext cx="353441" cy="457200"/>
          </a:xfrm>
        </p:spPr>
        <p:txBody>
          <a:bodyPr/>
          <a:lstStyle/>
          <a:p>
            <a:pPr>
              <a:defRPr/>
            </a:pPr>
            <a:fld id="{F2F0CCB9-E7AF-4B8D-8CB3-6BF1D9C95AAD}" type="slidenum">
              <a:rPr lang="en-US" sz="1200" smtClean="0"/>
              <a:pPr>
                <a:defRPr/>
              </a:pPr>
              <a:t>10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90782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52400"/>
            <a:ext cx="8458200" cy="6397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More on Public Power</a:t>
            </a:r>
            <a:endParaRPr altLang="en-US" sz="4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827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228600" y="990600"/>
            <a:ext cx="8915400" cy="5334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rm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Local Control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200" dirty="0" smtClean="0">
                <a:latin typeface="Arial" panose="020B0604020202020204" pitchFamily="34" charset="0"/>
              </a:rPr>
              <a:t>Support Local Government</a:t>
            </a:r>
          </a:p>
          <a:p>
            <a:pPr lvl="2">
              <a:lnSpc>
                <a:spcPct val="80000"/>
              </a:lnSpc>
              <a:defRPr/>
            </a:pPr>
            <a:r>
              <a:rPr lang="en-US" sz="1800" dirty="0">
                <a:latin typeface="Arial" panose="020B0604020202020204" pitchFamily="34" charset="0"/>
              </a:rPr>
              <a:t>Public power utilities provide a direct benefit to </a:t>
            </a:r>
            <a:r>
              <a:rPr lang="en-US" sz="1800" dirty="0" smtClean="0">
                <a:latin typeface="Arial" panose="020B0604020202020204" pitchFamily="34" charset="0"/>
              </a:rPr>
              <a:t>their communities </a:t>
            </a:r>
            <a:r>
              <a:rPr lang="en-US" sz="1800" dirty="0">
                <a:latin typeface="Arial" panose="020B0604020202020204" pitchFamily="34" charset="0"/>
              </a:rPr>
              <a:t>in the form of payments and </a:t>
            </a:r>
            <a:r>
              <a:rPr lang="en-US" sz="1800" dirty="0" smtClean="0">
                <a:latin typeface="Arial" panose="020B0604020202020204" pitchFamily="34" charset="0"/>
              </a:rPr>
              <a:t>contributions to </a:t>
            </a:r>
            <a:r>
              <a:rPr lang="en-US" sz="1800" dirty="0">
                <a:latin typeface="Arial" panose="020B0604020202020204" pitchFamily="34" charset="0"/>
              </a:rPr>
              <a:t>state and local </a:t>
            </a:r>
            <a:r>
              <a:rPr lang="en-US" sz="1800" dirty="0" smtClean="0">
                <a:latin typeface="Arial" panose="020B0604020202020204" pitchFamily="34" charset="0"/>
              </a:rPr>
              <a:t>government.</a:t>
            </a:r>
          </a:p>
          <a:p>
            <a:pPr lvl="2">
              <a:lnSpc>
                <a:spcPct val="80000"/>
              </a:lnSpc>
              <a:defRPr/>
            </a:pPr>
            <a:r>
              <a:rPr lang="en-US" sz="1800" dirty="0" smtClean="0">
                <a:latin typeface="Arial" panose="020B0604020202020204" pitchFamily="34" charset="0"/>
              </a:rPr>
              <a:t>Public </a:t>
            </a:r>
            <a:r>
              <a:rPr lang="en-US" sz="1800" dirty="0">
                <a:latin typeface="Arial" panose="020B0604020202020204" pitchFamily="34" charset="0"/>
              </a:rPr>
              <a:t>power utilities make greater financial </a:t>
            </a:r>
            <a:r>
              <a:rPr lang="en-US" sz="1800" dirty="0" smtClean="0">
                <a:latin typeface="Arial" panose="020B0604020202020204" pitchFamily="34" charset="0"/>
              </a:rPr>
              <a:t>contributions to </a:t>
            </a:r>
            <a:r>
              <a:rPr lang="en-US" sz="1800" dirty="0">
                <a:latin typeface="Arial" panose="020B0604020202020204" pitchFamily="34" charset="0"/>
              </a:rPr>
              <a:t>state and local governments than </a:t>
            </a:r>
            <a:r>
              <a:rPr lang="en-US" sz="1800" dirty="0" smtClean="0">
                <a:latin typeface="Arial" panose="020B0604020202020204" pitchFamily="34" charset="0"/>
              </a:rPr>
              <a:t>investor-owned utilities.</a:t>
            </a:r>
          </a:p>
          <a:p>
            <a:pPr lvl="2">
              <a:lnSpc>
                <a:spcPct val="80000"/>
              </a:lnSpc>
              <a:defRPr/>
            </a:pPr>
            <a:r>
              <a:rPr lang="en-US" sz="1800" dirty="0" smtClean="0">
                <a:latin typeface="Arial" panose="020B0604020202020204" pitchFamily="34" charset="0"/>
              </a:rPr>
              <a:t>Monies are transferred to the general fund which stay within the community and can be used at the discretion of the borough for things like economic development.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28600" y="6324600"/>
            <a:ext cx="353441" cy="457200"/>
          </a:xfrm>
        </p:spPr>
        <p:txBody>
          <a:bodyPr/>
          <a:lstStyle/>
          <a:p>
            <a:pPr>
              <a:defRPr/>
            </a:pPr>
            <a:fld id="{F2F0CCB9-E7AF-4B8D-8CB3-6BF1D9C95AAD}" type="slidenum">
              <a:rPr lang="en-US" sz="1200" smtClean="0"/>
              <a:pPr>
                <a:defRPr/>
              </a:pPr>
              <a:t>11</a:t>
            </a:fld>
            <a:endParaRPr lang="en-US" sz="12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682" y="3880141"/>
            <a:ext cx="3254520" cy="2330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739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52400"/>
            <a:ext cx="8458200" cy="6397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More on Public Power</a:t>
            </a:r>
            <a:endParaRPr altLang="en-US" sz="4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827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228600" y="990600"/>
            <a:ext cx="8915400" cy="5334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rm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Efficient System Operation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200" dirty="0" smtClean="0">
                <a:latin typeface="Arial" panose="020B0604020202020204" pitchFamily="34" charset="0"/>
              </a:rPr>
              <a:t>Local Priorities</a:t>
            </a:r>
          </a:p>
          <a:p>
            <a:pPr lvl="2">
              <a:lnSpc>
                <a:spcPct val="80000"/>
              </a:lnSpc>
              <a:defRPr/>
            </a:pPr>
            <a:r>
              <a:rPr lang="en-US" sz="1800" dirty="0">
                <a:latin typeface="Arial" panose="020B0604020202020204" pitchFamily="34" charset="0"/>
              </a:rPr>
              <a:t>When the community owns the utility, the </a:t>
            </a:r>
            <a:r>
              <a:rPr lang="en-US" sz="1800" dirty="0" smtClean="0">
                <a:latin typeface="Arial" panose="020B0604020202020204" pitchFamily="34" charset="0"/>
              </a:rPr>
              <a:t>community controls </a:t>
            </a:r>
            <a:r>
              <a:rPr lang="en-US" sz="1800" dirty="0">
                <a:latin typeface="Arial" panose="020B0604020202020204" pitchFamily="34" charset="0"/>
              </a:rPr>
              <a:t>the utility’s priorities. Decisions about </a:t>
            </a:r>
            <a:r>
              <a:rPr lang="en-US" sz="1800" dirty="0" smtClean="0">
                <a:latin typeface="Arial" panose="020B0604020202020204" pitchFamily="34" charset="0"/>
              </a:rPr>
              <a:t>pricing electricity</a:t>
            </a:r>
            <a:r>
              <a:rPr lang="en-US" sz="1800" dirty="0">
                <a:latin typeface="Arial" panose="020B0604020202020204" pitchFamily="34" charset="0"/>
              </a:rPr>
              <a:t>, building power plants, purchasing </a:t>
            </a:r>
            <a:r>
              <a:rPr lang="en-US" sz="1800" dirty="0" smtClean="0">
                <a:latin typeface="Arial" panose="020B0604020202020204" pitchFamily="34" charset="0"/>
              </a:rPr>
              <a:t>wholesale power </a:t>
            </a:r>
            <a:r>
              <a:rPr lang="en-US" sz="1800" dirty="0">
                <a:latin typeface="Arial" panose="020B0604020202020204" pitchFamily="34" charset="0"/>
              </a:rPr>
              <a:t>and service policies are made locally and reflect </a:t>
            </a:r>
            <a:r>
              <a:rPr lang="en-US" sz="1800" dirty="0" smtClean="0">
                <a:latin typeface="Arial" panose="020B0604020202020204" pitchFamily="34" charset="0"/>
              </a:rPr>
              <a:t>the values </a:t>
            </a:r>
            <a:r>
              <a:rPr lang="en-US" sz="1800" dirty="0">
                <a:latin typeface="Arial" panose="020B0604020202020204" pitchFamily="34" charset="0"/>
              </a:rPr>
              <a:t>and choices of the community</a:t>
            </a:r>
            <a:r>
              <a:rPr lang="en-US" sz="1800" dirty="0" smtClean="0">
                <a:latin typeface="Arial" panose="020B0604020202020204" pitchFamily="34" charset="0"/>
              </a:rPr>
              <a:t>.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200" dirty="0" smtClean="0">
                <a:latin typeface="Arial" panose="020B0604020202020204" pitchFamily="34" charset="0"/>
              </a:rPr>
              <a:t>Ownership</a:t>
            </a:r>
          </a:p>
          <a:p>
            <a:pPr lvl="2">
              <a:lnSpc>
                <a:spcPct val="80000"/>
              </a:lnSpc>
              <a:defRPr/>
            </a:pPr>
            <a:r>
              <a:rPr lang="en-US" sz="1800" dirty="0">
                <a:latin typeface="Arial" panose="020B0604020202020204" pitchFamily="34" charset="0"/>
              </a:rPr>
              <a:t>Public power communities receive another benefit: </a:t>
            </a:r>
            <a:r>
              <a:rPr lang="en-US" sz="1800" dirty="0" smtClean="0">
                <a:latin typeface="Arial" panose="020B0604020202020204" pitchFamily="34" charset="0"/>
              </a:rPr>
              <a:t>ownership itself</a:t>
            </a:r>
            <a:r>
              <a:rPr lang="en-US" sz="1800" dirty="0">
                <a:latin typeface="Arial" panose="020B0604020202020204" pitchFamily="34" charset="0"/>
              </a:rPr>
              <a:t>. Ownership of the utility means local management </a:t>
            </a:r>
            <a:r>
              <a:rPr lang="en-US" sz="1800" dirty="0" smtClean="0">
                <a:latin typeface="Arial" panose="020B0604020202020204" pitchFamily="34" charset="0"/>
              </a:rPr>
              <a:t>and control </a:t>
            </a:r>
            <a:r>
              <a:rPr lang="en-US" sz="1800" dirty="0">
                <a:latin typeface="Arial" panose="020B0604020202020204" pitchFamily="34" charset="0"/>
              </a:rPr>
              <a:t>over decisions involving investments, </a:t>
            </a:r>
            <a:r>
              <a:rPr lang="en-US" sz="1800" dirty="0" smtClean="0">
                <a:latin typeface="Arial" panose="020B0604020202020204" pitchFamily="34" charset="0"/>
              </a:rPr>
              <a:t>operations, maintenance</a:t>
            </a:r>
            <a:r>
              <a:rPr lang="en-US" sz="1800" dirty="0">
                <a:latin typeface="Arial" panose="020B0604020202020204" pitchFamily="34" charset="0"/>
              </a:rPr>
              <a:t>, power supply choices and customer programs. </a:t>
            </a:r>
            <a:endParaRPr lang="en-US" sz="1800" dirty="0" smtClean="0">
              <a:latin typeface="Arial" panose="020B0604020202020204" pitchFamily="34" charset="0"/>
            </a:endParaRPr>
          </a:p>
          <a:p>
            <a:pPr lvl="1">
              <a:lnSpc>
                <a:spcPct val="80000"/>
              </a:lnSpc>
              <a:defRPr/>
            </a:pPr>
            <a:r>
              <a:rPr lang="en-US" sz="2200" dirty="0" smtClean="0">
                <a:latin typeface="Arial" panose="020B0604020202020204" pitchFamily="34" charset="0"/>
              </a:rPr>
              <a:t>Reliability</a:t>
            </a:r>
          </a:p>
          <a:p>
            <a:pPr lvl="2">
              <a:lnSpc>
                <a:spcPct val="80000"/>
              </a:lnSpc>
              <a:defRPr/>
            </a:pPr>
            <a:r>
              <a:rPr lang="en-US" sz="1800" dirty="0">
                <a:latin typeface="Arial" panose="020B0604020202020204" pitchFamily="34" charset="0"/>
              </a:rPr>
              <a:t>Public power utilities have a strong record of focusing on </a:t>
            </a:r>
            <a:r>
              <a:rPr lang="en-US" sz="1800" dirty="0" smtClean="0">
                <a:latin typeface="Arial" panose="020B0604020202020204" pitchFamily="34" charset="0"/>
              </a:rPr>
              <a:t>core electric </a:t>
            </a:r>
            <a:r>
              <a:rPr lang="en-US" sz="1800" dirty="0">
                <a:latin typeface="Arial" panose="020B0604020202020204" pitchFamily="34" charset="0"/>
              </a:rPr>
              <a:t>operations and delivering a reliable power </a:t>
            </a:r>
            <a:r>
              <a:rPr lang="en-US" sz="1800" dirty="0" smtClean="0">
                <a:latin typeface="Arial" panose="020B0604020202020204" pitchFamily="34" charset="0"/>
              </a:rPr>
              <a:t>supply. Because </a:t>
            </a:r>
            <a:r>
              <a:rPr lang="en-US" sz="1800" dirty="0">
                <a:latin typeface="Arial" panose="020B0604020202020204" pitchFamily="34" charset="0"/>
              </a:rPr>
              <a:t>of their connection to customers, public power </a:t>
            </a:r>
            <a:r>
              <a:rPr lang="en-US" sz="1800" dirty="0" smtClean="0">
                <a:latin typeface="Arial" panose="020B0604020202020204" pitchFamily="34" charset="0"/>
              </a:rPr>
              <a:t>utilities are </a:t>
            </a:r>
            <a:r>
              <a:rPr lang="en-US" sz="1800" dirty="0">
                <a:latin typeface="Arial" panose="020B0604020202020204" pitchFamily="34" charset="0"/>
              </a:rPr>
              <a:t>motivated to maintain the community’s assets to keep </a:t>
            </a:r>
            <a:r>
              <a:rPr lang="en-US" sz="1800" dirty="0" smtClean="0">
                <a:latin typeface="Arial" panose="020B0604020202020204" pitchFamily="34" charset="0"/>
              </a:rPr>
              <a:t>their local </a:t>
            </a:r>
            <a:r>
              <a:rPr lang="en-US" sz="1800" dirty="0">
                <a:latin typeface="Arial" panose="020B0604020202020204" pitchFamily="34" charset="0"/>
              </a:rPr>
              <a:t>electric system operating continuously and efficiently</a:t>
            </a:r>
            <a:r>
              <a:rPr lang="en-US" sz="1800" dirty="0" smtClean="0">
                <a:latin typeface="Arial" panose="020B0604020202020204" pitchFamily="34" charset="0"/>
              </a:rPr>
              <a:t>.</a:t>
            </a:r>
          </a:p>
          <a:p>
            <a:pPr lvl="3">
              <a:lnSpc>
                <a:spcPct val="80000"/>
              </a:lnSpc>
              <a:defRPr/>
            </a:pPr>
            <a:r>
              <a:rPr lang="en-US" sz="1600" dirty="0" smtClean="0">
                <a:latin typeface="Arial" panose="020B0604020202020204" pitchFamily="34" charset="0"/>
              </a:rPr>
              <a:t>Outage Restoration</a:t>
            </a:r>
          </a:p>
          <a:p>
            <a:pPr lvl="3">
              <a:lnSpc>
                <a:spcPct val="80000"/>
              </a:lnSpc>
              <a:defRPr/>
            </a:pPr>
            <a:r>
              <a:rPr lang="en-US" sz="1600" dirty="0" smtClean="0">
                <a:latin typeface="Arial" panose="020B0604020202020204" pitchFamily="34" charset="0"/>
              </a:rPr>
              <a:t>Mutual Aid</a:t>
            </a:r>
            <a:endParaRPr lang="en-US" sz="1600" dirty="0">
              <a:latin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28600" y="6324600"/>
            <a:ext cx="353441" cy="457200"/>
          </a:xfrm>
        </p:spPr>
        <p:txBody>
          <a:bodyPr/>
          <a:lstStyle/>
          <a:p>
            <a:pPr>
              <a:defRPr/>
            </a:pPr>
            <a:fld id="{F2F0CCB9-E7AF-4B8D-8CB3-6BF1D9C95AAD}" type="slidenum">
              <a:rPr lang="en-US" sz="1200" smtClean="0"/>
              <a:pPr>
                <a:defRPr/>
              </a:pPr>
              <a:t>12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34141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244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6" name="PSPInfoTitle"/>
          <p:cNvSpPr>
            <a:spLocks noGrp="1" noChangeArrowheads="1"/>
          </p:cNvSpPr>
          <p:nvPr>
            <p:ph type="title" idx="4294967295"/>
          </p:nvPr>
        </p:nvSpPr>
        <p:spPr>
          <a:xfrm>
            <a:off x="656844" y="2514600"/>
            <a:ext cx="8439912" cy="1828800"/>
          </a:xfrm>
        </p:spPr>
        <p:txBody>
          <a:bodyPr rtlCol="0">
            <a:normAutofit/>
          </a:bodyPr>
          <a:lstStyle/>
          <a:p>
            <a:pPr algn="ctr" eaLnBrk="1" hangingPunct="1">
              <a:defRPr/>
            </a:pPr>
            <a:r>
              <a:rPr lang="en-US" sz="3600" kern="1200" dirty="0" smtClean="0">
                <a:solidFill>
                  <a:schemeClr val="bg1"/>
                </a:solidFill>
              </a:rPr>
              <a:t>Ellwood City’s Energy, Capacity and Transmission </a:t>
            </a:r>
            <a:endParaRPr sz="3600" kern="1200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26619" y="6324600"/>
            <a:ext cx="530225" cy="457200"/>
          </a:xfrm>
        </p:spPr>
        <p:txBody>
          <a:bodyPr/>
          <a:lstStyle/>
          <a:p>
            <a:pPr>
              <a:defRPr/>
            </a:pPr>
            <a:fld id="{8E274AC4-5B88-495C-9E4A-95514C702A7C}" type="slidenum">
              <a:rPr lang="en-US" sz="1200" smtClean="0"/>
              <a:pPr>
                <a:defRPr/>
              </a:pPr>
              <a:t>13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00106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224951"/>
            <a:ext cx="8229600" cy="5297298"/>
          </a:xfrm>
        </p:spPr>
        <p:txBody>
          <a:bodyPr>
            <a:normAutofit/>
          </a:bodyPr>
          <a:lstStyle/>
          <a:p>
            <a:r>
              <a:rPr lang="en-US" altLang="en-US" sz="2400" dirty="0"/>
              <a:t>Watts (</a:t>
            </a:r>
            <a:r>
              <a:rPr lang="en-US" altLang="en-US" sz="2400" dirty="0" smtClean="0"/>
              <a:t>P) = Measurement of power. Rate at which energy is expended to do work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en-US" sz="2000" dirty="0" smtClean="0"/>
              <a:t>(</a:t>
            </a:r>
            <a:r>
              <a:rPr lang="en-US" altLang="en-US" sz="2000" dirty="0"/>
              <a:t>Volts x Amps = Watts</a:t>
            </a:r>
            <a:r>
              <a:rPr lang="en-US" altLang="en-US" sz="2000" dirty="0" smtClean="0"/>
              <a:t>) </a:t>
            </a:r>
          </a:p>
          <a:p>
            <a:pPr marL="457200" lvl="1" indent="0">
              <a:buNone/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Demand (kW) = Maximum amount of power consumed (1 hour, 15 min, instantaneous)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Energy (kWh) = </a:t>
            </a:r>
            <a:r>
              <a:rPr lang="en-US" sz="2400" dirty="0"/>
              <a:t>P</a:t>
            </a:r>
            <a:r>
              <a:rPr lang="en-US" sz="2400" dirty="0" smtClean="0"/>
              <a:t>ower produced or consumed over a given period of time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en-US" sz="2400" dirty="0" smtClean="0"/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 smtClean="0"/>
              <a:t>Capacity (kW) = Maximum output capability of power supply resource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4191000" y="6304878"/>
            <a:ext cx="419100" cy="2476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3A114E4-5108-49C5-8CFB-6C2CEA97F0FD}" type="slidenum">
              <a:rPr lang="en-US" sz="1000" smtClean="0">
                <a:solidFill>
                  <a:srgbClr val="1F497D"/>
                </a:solidFill>
                <a:latin typeface="News Gothic MT"/>
              </a:rPr>
              <a:pPr>
                <a:defRPr/>
              </a:pPr>
              <a:t>14</a:t>
            </a:fld>
            <a:endParaRPr lang="en-US" sz="1000" dirty="0">
              <a:solidFill>
                <a:srgbClr val="1F497D"/>
              </a:solidFill>
              <a:latin typeface="News Gothic MT"/>
            </a:endParaRPr>
          </a:p>
        </p:txBody>
      </p:sp>
    </p:spTree>
    <p:extLst>
      <p:ext uri="{BB962C8B-B14F-4D97-AF65-F5344CB8AC3E}">
        <p14:creationId xmlns:p14="http://schemas.microsoft.com/office/powerpoint/2010/main" val="237208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altLang="en-US" dirty="0" smtClean="0"/>
              <a:t>Pricing of Power (Effective Rate)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762000"/>
            <a:ext cx="8686800" cy="5410200"/>
          </a:xfrm>
        </p:spPr>
        <p:txBody>
          <a:bodyPr/>
          <a:lstStyle/>
          <a:p>
            <a:pPr marL="457200" lvl="1" indent="0">
              <a:lnSpc>
                <a:spcPct val="80000"/>
              </a:lnSpc>
              <a:buNone/>
              <a:defRPr/>
            </a:pPr>
            <a:r>
              <a:rPr lang="en-US" sz="2000" b="1" dirty="0"/>
              <a:t>Demand </a:t>
            </a:r>
            <a:r>
              <a:rPr lang="en-US" sz="2000" b="1" dirty="0" smtClean="0"/>
              <a:t>Charges: fixed costs</a:t>
            </a:r>
            <a:endParaRPr lang="en-US" sz="2000" b="1" dirty="0"/>
          </a:p>
          <a:p>
            <a:pPr lvl="1">
              <a:lnSpc>
                <a:spcPct val="80000"/>
              </a:lnSpc>
              <a:defRPr/>
            </a:pPr>
            <a:r>
              <a:rPr lang="en-US" sz="2000" b="1" dirty="0"/>
              <a:t>Examples:</a:t>
            </a:r>
          </a:p>
          <a:p>
            <a:pPr marL="914400" lvl="2" indent="0">
              <a:lnSpc>
                <a:spcPct val="80000"/>
              </a:lnSpc>
              <a:buNone/>
              <a:defRPr/>
            </a:pPr>
            <a:r>
              <a:rPr lang="en-US" sz="1800" b="1" dirty="0"/>
              <a:t>	Mortgage, insurance premiums</a:t>
            </a:r>
            <a:r>
              <a:rPr lang="en-US" sz="1800" b="1" dirty="0" smtClean="0"/>
              <a:t>, fixed operating costs</a:t>
            </a:r>
            <a:endParaRPr lang="en-US" sz="1800" b="1" dirty="0"/>
          </a:p>
          <a:p>
            <a:pPr lvl="1">
              <a:lnSpc>
                <a:spcPct val="80000"/>
              </a:lnSpc>
              <a:defRPr/>
            </a:pPr>
            <a:r>
              <a:rPr lang="en-US" sz="2000" b="1" dirty="0"/>
              <a:t>Member used 2 MW </a:t>
            </a:r>
          </a:p>
          <a:p>
            <a:pPr marL="914400" lvl="2" indent="0">
              <a:lnSpc>
                <a:spcPct val="80000"/>
              </a:lnSpc>
              <a:buNone/>
              <a:defRPr/>
            </a:pPr>
            <a:r>
              <a:rPr lang="en-US" sz="1800" b="1" dirty="0"/>
              <a:t>	</a:t>
            </a:r>
            <a:r>
              <a:rPr lang="en-US" sz="1800" b="1" dirty="0">
                <a:solidFill>
                  <a:schemeClr val="accent2"/>
                </a:solidFill>
              </a:rPr>
              <a:t>2,000 kW x $10.00 / kW-mo = $20,000</a:t>
            </a:r>
          </a:p>
          <a:p>
            <a:pPr marL="457200" lvl="1" indent="0">
              <a:lnSpc>
                <a:spcPct val="80000"/>
              </a:lnSpc>
              <a:buNone/>
              <a:defRPr/>
            </a:pPr>
            <a:r>
              <a:rPr lang="en-US" sz="2000" b="1" dirty="0"/>
              <a:t>	</a:t>
            </a:r>
          </a:p>
          <a:p>
            <a:pPr marL="457200" lvl="1" indent="0">
              <a:lnSpc>
                <a:spcPct val="80000"/>
              </a:lnSpc>
              <a:buNone/>
              <a:defRPr/>
            </a:pPr>
            <a:r>
              <a:rPr lang="en-US" sz="2000" b="1" dirty="0"/>
              <a:t>Energy </a:t>
            </a:r>
            <a:r>
              <a:rPr lang="en-US" sz="2000" b="1" dirty="0" smtClean="0"/>
              <a:t>Charges: variable costs</a:t>
            </a:r>
            <a:endParaRPr lang="en-US" sz="2000" b="1" dirty="0"/>
          </a:p>
          <a:p>
            <a:pPr lvl="1">
              <a:lnSpc>
                <a:spcPct val="80000"/>
              </a:lnSpc>
              <a:defRPr/>
            </a:pPr>
            <a:r>
              <a:rPr lang="en-US" sz="2000" b="1" dirty="0"/>
              <a:t>Examples:</a:t>
            </a:r>
          </a:p>
          <a:p>
            <a:pPr marL="914400" lvl="2" indent="0">
              <a:lnSpc>
                <a:spcPct val="80000"/>
              </a:lnSpc>
              <a:buNone/>
              <a:defRPr/>
            </a:pPr>
            <a:r>
              <a:rPr lang="en-US" sz="1800" b="1" dirty="0"/>
              <a:t>	Fuel costs, </a:t>
            </a:r>
            <a:r>
              <a:rPr lang="en-US" sz="1800" b="1" dirty="0" smtClean="0"/>
              <a:t>O&amp;M that varies with usage, energy purchases</a:t>
            </a:r>
            <a:endParaRPr lang="en-US" sz="1800" b="1" dirty="0"/>
          </a:p>
          <a:p>
            <a:pPr lvl="1">
              <a:lnSpc>
                <a:spcPct val="80000"/>
              </a:lnSpc>
              <a:defRPr/>
            </a:pPr>
            <a:r>
              <a:rPr lang="en-US" sz="2000" b="1" dirty="0"/>
              <a:t>Member uses 2 MW for 500 </a:t>
            </a:r>
            <a:r>
              <a:rPr lang="en-US" sz="2000" b="1" dirty="0" smtClean="0"/>
              <a:t>hours (2 x 500 = 1,000 MWh)</a:t>
            </a:r>
            <a:endParaRPr lang="en-US" sz="2000" b="1" dirty="0"/>
          </a:p>
          <a:p>
            <a:pPr marL="914400" lvl="2" indent="0">
              <a:lnSpc>
                <a:spcPct val="80000"/>
              </a:lnSpc>
              <a:buNone/>
              <a:defRPr/>
            </a:pPr>
            <a:r>
              <a:rPr lang="en-US" sz="1800" b="1" dirty="0"/>
              <a:t>	</a:t>
            </a:r>
            <a:r>
              <a:rPr lang="en-US" sz="1800" b="1" dirty="0">
                <a:solidFill>
                  <a:schemeClr val="accent2"/>
                </a:solidFill>
              </a:rPr>
              <a:t>1,000 MWh x $30.00 / MWh = $30,000</a:t>
            </a:r>
          </a:p>
          <a:p>
            <a:pPr marL="457200" lvl="1" indent="0">
              <a:lnSpc>
                <a:spcPct val="80000"/>
              </a:lnSpc>
              <a:buNone/>
              <a:defRPr/>
            </a:pPr>
            <a:endParaRPr lang="en-US" sz="2000" b="1" dirty="0"/>
          </a:p>
          <a:p>
            <a:pPr marL="457200" lvl="1" indent="0">
              <a:lnSpc>
                <a:spcPct val="80000"/>
              </a:lnSpc>
              <a:buNone/>
              <a:defRPr/>
            </a:pPr>
            <a:r>
              <a:rPr lang="en-US" sz="2000" b="1" dirty="0"/>
              <a:t>Effective rate </a:t>
            </a:r>
            <a:r>
              <a:rPr lang="en-US" sz="2000" b="1" dirty="0" smtClean="0"/>
              <a:t>: </a:t>
            </a:r>
            <a:r>
              <a:rPr lang="en-US" sz="2000" b="1" dirty="0"/>
              <a:t>Total </a:t>
            </a:r>
            <a:r>
              <a:rPr lang="en-US" sz="2000" b="1" dirty="0" smtClean="0"/>
              <a:t>Dollars divided by </a:t>
            </a:r>
            <a:r>
              <a:rPr lang="en-US" sz="2000" b="1" dirty="0"/>
              <a:t>MWh </a:t>
            </a:r>
            <a:r>
              <a:rPr lang="en-US" sz="2000" b="1" dirty="0" smtClean="0"/>
              <a:t>used</a:t>
            </a:r>
          </a:p>
          <a:p>
            <a:pPr marL="457200" lvl="1" indent="0">
              <a:lnSpc>
                <a:spcPct val="80000"/>
              </a:lnSpc>
              <a:buNone/>
              <a:defRPr/>
            </a:pPr>
            <a:r>
              <a:rPr lang="en-US" sz="2000" b="1" dirty="0">
                <a:solidFill>
                  <a:srgbClr val="1F497D"/>
                </a:solidFill>
              </a:rPr>
              <a:t>	</a:t>
            </a:r>
            <a:r>
              <a:rPr lang="en-US" sz="2000" b="1" dirty="0" smtClean="0">
                <a:solidFill>
                  <a:srgbClr val="1F497D"/>
                </a:solidFill>
              </a:rPr>
              <a:t>	$50,000 / 1,000 MWh</a:t>
            </a:r>
            <a:endParaRPr lang="en-US" sz="2000" b="1" dirty="0">
              <a:solidFill>
                <a:srgbClr val="1F497D"/>
              </a:solidFill>
            </a:endParaRPr>
          </a:p>
          <a:p>
            <a:pPr marL="914400" lvl="2" indent="0">
              <a:lnSpc>
                <a:spcPct val="80000"/>
              </a:lnSpc>
              <a:buNone/>
              <a:defRPr/>
            </a:pPr>
            <a:endParaRPr lang="en-US" sz="1800" b="1" dirty="0" smtClean="0"/>
          </a:p>
          <a:p>
            <a:pPr marL="914400" lvl="2" indent="0">
              <a:lnSpc>
                <a:spcPct val="80000"/>
              </a:lnSpc>
              <a:buNone/>
              <a:defRPr/>
            </a:pPr>
            <a:r>
              <a:rPr lang="en-US" sz="1800" b="1" dirty="0"/>
              <a:t>	</a:t>
            </a:r>
            <a:r>
              <a:rPr lang="en-US" sz="2400" b="1" dirty="0">
                <a:solidFill>
                  <a:schemeClr val="accent2"/>
                </a:solidFill>
              </a:rPr>
              <a:t>$50.00 / MWh or 5.0 cents / kWh</a:t>
            </a:r>
            <a:endParaRPr lang="en-US" sz="1800" b="1" dirty="0">
              <a:solidFill>
                <a:schemeClr val="accent2"/>
              </a:solidFill>
            </a:endParaRPr>
          </a:p>
          <a:p>
            <a:pPr marL="0" indent="0">
              <a:lnSpc>
                <a:spcPct val="80000"/>
              </a:lnSpc>
              <a:buFontTx/>
              <a:buNone/>
              <a:defRPr/>
            </a:pPr>
            <a:endParaRPr dirty="0"/>
          </a:p>
          <a:p>
            <a:pPr marL="0" indent="0">
              <a:lnSpc>
                <a:spcPct val="80000"/>
              </a:lnSpc>
              <a:buFontTx/>
              <a:buNone/>
              <a:defRPr/>
            </a:pPr>
            <a:endParaRPr sz="2400" dirty="0"/>
          </a:p>
        </p:txBody>
      </p:sp>
      <p:pic>
        <p:nvPicPr>
          <p:cNvPr id="13319" name="Picture 4" descr="http://johnmorello.com/wordpress/2006/09/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876800"/>
            <a:ext cx="1447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3815F2-BFD5-4AA8-B82D-0B5C95E6C3DD}" type="datetime1">
              <a:rPr lang="en-US" smtClean="0"/>
              <a:pPr>
                <a:defRPr/>
              </a:pPr>
              <a:t>8/1/2016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274AC4-5B88-495C-9E4A-95514C702A7C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74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B67825-6ED6-4592-8547-9662355B1D65}" type="datetime1">
              <a:rPr lang="en-US" smtClean="0"/>
              <a:pPr>
                <a:defRPr/>
              </a:pPr>
              <a:t>8/1/2016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274AC4-5B88-495C-9E4A-95514C702A7C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404" y="86264"/>
            <a:ext cx="8903573" cy="619944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1252538" y="888521"/>
            <a:ext cx="4320126" cy="31055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>
                <a:solidFill>
                  <a:schemeClr val="tx2"/>
                </a:solidFill>
                <a:latin typeface="Arial" charset="0"/>
              </a:rPr>
              <a:t>54,193,000 kWh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713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683" y="64765"/>
            <a:ext cx="8751174" cy="6180759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B67825-6ED6-4592-8547-9662355B1D65}" type="datetime1">
              <a:rPr lang="en-US" smtClean="0"/>
              <a:pPr>
                <a:defRPr/>
              </a:pPr>
              <a:t>8/1/2016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274AC4-5B88-495C-9E4A-95514C702A7C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1252538" y="888521"/>
            <a:ext cx="5407054" cy="94890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chemeClr val="tx2"/>
                </a:solidFill>
                <a:latin typeface="Arial" charset="0"/>
              </a:rPr>
              <a:t>3,910,000 kWh – May (31 days)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4,857,000 kWh – June (30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 days)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aseline="0" dirty="0" smtClean="0">
                <a:solidFill>
                  <a:schemeClr val="tx2"/>
                </a:solidFill>
                <a:latin typeface="Arial" charset="0"/>
              </a:rPr>
              <a:t>(Difference of 947,000 kWh)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327300" y="5380007"/>
            <a:ext cx="3080798" cy="31055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>
                <a:solidFill>
                  <a:schemeClr val="tx2"/>
                </a:solidFill>
                <a:latin typeface="Arial" charset="0"/>
              </a:rPr>
              <a:t>May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179578" y="5391508"/>
            <a:ext cx="3080798" cy="31055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>
                <a:solidFill>
                  <a:schemeClr val="tx2"/>
                </a:solidFill>
                <a:latin typeface="Arial" charset="0"/>
              </a:rPr>
              <a:t>June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699404" y="189780"/>
            <a:ext cx="6366294" cy="38819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May and June 2016 Energy Usage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37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8674" y="0"/>
            <a:ext cx="8825326" cy="6183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2649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0"/>
            <a:ext cx="8915400" cy="6156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768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244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6" name="PSPInfoTitle"/>
          <p:cNvSpPr>
            <a:spLocks noGrp="1" noChangeArrowheads="1"/>
          </p:cNvSpPr>
          <p:nvPr>
            <p:ph type="title" idx="4294967295"/>
          </p:nvPr>
        </p:nvSpPr>
        <p:spPr>
          <a:xfrm>
            <a:off x="656844" y="2514600"/>
            <a:ext cx="8439912" cy="1828800"/>
          </a:xfrm>
        </p:spPr>
        <p:txBody>
          <a:bodyPr rtlCol="0">
            <a:normAutofit/>
          </a:bodyPr>
          <a:lstStyle/>
          <a:p>
            <a:pPr algn="ctr" eaLnBrk="1" hangingPunct="1">
              <a:defRPr/>
            </a:pPr>
            <a:r>
              <a:rPr lang="en-US" sz="3600" kern="1200" dirty="0" smtClean="0">
                <a:solidFill>
                  <a:schemeClr val="bg1"/>
                </a:solidFill>
              </a:rPr>
              <a:t>Introduction  of AMP</a:t>
            </a:r>
            <a:endParaRPr sz="3600" kern="1200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26619" y="6324600"/>
            <a:ext cx="530225" cy="457200"/>
          </a:xfrm>
        </p:spPr>
        <p:txBody>
          <a:bodyPr/>
          <a:lstStyle/>
          <a:p>
            <a:pPr>
              <a:defRPr/>
            </a:pPr>
            <a:fld id="{8E274AC4-5B88-495C-9E4A-95514C702A7C}" type="slidenum">
              <a:rPr lang="en-US" sz="1200" smtClean="0"/>
              <a:pPr>
                <a:defRPr/>
              </a:pPr>
              <a:t>2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27714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2BA53A-115D-4308-B187-0D17A3EB1519}" type="datetime1">
              <a:rPr lang="en-US" smtClean="0"/>
              <a:pPr>
                <a:defRPr/>
              </a:pPr>
              <a:t>8/1/2016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274AC4-5B88-495C-9E4A-95514C702A7C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493" y="74695"/>
            <a:ext cx="8723483" cy="61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641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altLang="en-US" dirty="0" smtClean="0"/>
              <a:t>Delivery of Power (3 types of charges)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066800"/>
            <a:ext cx="8839200" cy="5105400"/>
          </a:xfrm>
        </p:spPr>
        <p:txBody>
          <a:bodyPr/>
          <a:lstStyle/>
          <a:p>
            <a:pPr marL="457200" indent="-571500">
              <a:lnSpc>
                <a:spcPct val="80000"/>
              </a:lnSpc>
              <a:defRPr/>
            </a:pPr>
            <a:r>
              <a:rPr lang="en-US" b="1" dirty="0" smtClean="0"/>
              <a:t>Energy</a:t>
            </a:r>
          </a:p>
          <a:p>
            <a:pPr lvl="1" indent="-571500">
              <a:lnSpc>
                <a:spcPct val="80000"/>
              </a:lnSpc>
              <a:buFont typeface="Courier New" panose="02070309020205020404" pitchFamily="49" charset="0"/>
              <a:buChar char="o"/>
              <a:defRPr/>
            </a:pPr>
            <a:r>
              <a:rPr lang="en-US" dirty="0"/>
              <a:t>Kilowatt-hours consumed by customers and produced by generators</a:t>
            </a:r>
          </a:p>
          <a:p>
            <a:pPr marL="1371600" lvl="2" indent="-571500">
              <a:lnSpc>
                <a:spcPct val="80000"/>
              </a:lnSpc>
              <a:buFontTx/>
              <a:buChar char="‒"/>
              <a:defRPr/>
            </a:pPr>
            <a:r>
              <a:rPr lang="en-US" sz="2400" dirty="0"/>
              <a:t>Variable cost ($ / MWh, cents / kWh)</a:t>
            </a:r>
          </a:p>
          <a:p>
            <a:pPr lvl="1" indent="-571500">
              <a:lnSpc>
                <a:spcPct val="80000"/>
              </a:lnSpc>
              <a:defRPr/>
            </a:pPr>
            <a:endParaRPr lang="en-US" dirty="0"/>
          </a:p>
          <a:p>
            <a:pPr marL="457200" indent="-5715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b="1" dirty="0"/>
              <a:t>Capacity</a:t>
            </a:r>
          </a:p>
          <a:p>
            <a:pPr lvl="1" indent="-571500">
              <a:lnSpc>
                <a:spcPct val="80000"/>
              </a:lnSpc>
              <a:buFont typeface="Courier New" panose="02070309020205020404" pitchFamily="49" charset="0"/>
              <a:buChar char="o"/>
              <a:defRPr/>
            </a:pPr>
            <a:r>
              <a:rPr lang="en-US" dirty="0"/>
              <a:t>Ensuring that there is enough generation available to supply customers during period of maximum usage</a:t>
            </a:r>
          </a:p>
          <a:p>
            <a:pPr marL="1371600" lvl="2" indent="-571500">
              <a:lnSpc>
                <a:spcPct val="80000"/>
              </a:lnSpc>
              <a:buFontTx/>
              <a:buChar char="−"/>
              <a:defRPr/>
            </a:pPr>
            <a:r>
              <a:rPr lang="en-US" sz="2400" dirty="0"/>
              <a:t>Fixed cost ($/ kW-mo)</a:t>
            </a:r>
          </a:p>
          <a:p>
            <a:pPr marL="1371600" lvl="2" indent="-571500">
              <a:lnSpc>
                <a:spcPct val="80000"/>
              </a:lnSpc>
              <a:buFont typeface="Courier New" panose="02070309020205020404" pitchFamily="49" charset="0"/>
              <a:buChar char="o"/>
              <a:defRPr/>
            </a:pPr>
            <a:endParaRPr lang="en-US" sz="2400" dirty="0"/>
          </a:p>
          <a:p>
            <a:pPr marL="457200" indent="-571500">
              <a:lnSpc>
                <a:spcPct val="80000"/>
              </a:lnSpc>
              <a:defRPr/>
            </a:pPr>
            <a:r>
              <a:rPr lang="en-US" b="1" dirty="0"/>
              <a:t>Transmission</a:t>
            </a:r>
          </a:p>
          <a:p>
            <a:pPr lvl="1">
              <a:lnSpc>
                <a:spcPct val="80000"/>
              </a:lnSpc>
              <a:buFont typeface="Courier New" panose="02070309020205020404" pitchFamily="49" charset="0"/>
              <a:buChar char="o"/>
              <a:defRPr/>
            </a:pPr>
            <a:r>
              <a:rPr lang="en-US" dirty="0" smtClean="0"/>
              <a:t>Electric lines connecting generators to municipal system</a:t>
            </a:r>
          </a:p>
          <a:p>
            <a:pPr marL="1371600" lvl="2" indent="-571500">
              <a:lnSpc>
                <a:spcPct val="80000"/>
              </a:lnSpc>
              <a:buFontTx/>
              <a:buChar char="−"/>
              <a:defRPr/>
            </a:pPr>
            <a:r>
              <a:rPr lang="en-US" sz="2400" dirty="0"/>
              <a:t>Fixed cost ($/ kW-mo)</a:t>
            </a:r>
          </a:p>
          <a:p>
            <a:pPr marL="1371600" lvl="2" indent="-571500">
              <a:lnSpc>
                <a:spcPct val="80000"/>
              </a:lnSpc>
              <a:buFont typeface="Courier New" panose="02070309020205020404" pitchFamily="49" charset="0"/>
              <a:buChar char="o"/>
              <a:defRPr/>
            </a:pPr>
            <a:endParaRPr lang="en-US" dirty="0" smtClean="0">
              <a:solidFill>
                <a:schemeClr val="accent2"/>
              </a:solidFill>
            </a:endParaRPr>
          </a:p>
          <a:p>
            <a:pPr marL="1143000" lvl="2">
              <a:lnSpc>
                <a:spcPct val="80000"/>
              </a:lnSpc>
              <a:buFont typeface="Courier New" panose="02070309020205020404" pitchFamily="49" charset="0"/>
              <a:buChar char="o"/>
              <a:defRPr/>
            </a:pPr>
            <a:endParaRPr lang="en-US" dirty="0">
              <a:solidFill>
                <a:schemeClr val="accent2"/>
              </a:solidFill>
            </a:endParaRPr>
          </a:p>
          <a:p>
            <a:pPr marL="0" indent="0">
              <a:lnSpc>
                <a:spcPct val="80000"/>
              </a:lnSpc>
              <a:buFontTx/>
              <a:buNone/>
              <a:defRPr/>
            </a:pPr>
            <a:endParaRPr dirty="0" smtClean="0"/>
          </a:p>
          <a:p>
            <a:pPr marL="0" indent="0">
              <a:lnSpc>
                <a:spcPct val="80000"/>
              </a:lnSpc>
              <a:buFontTx/>
              <a:buNone/>
              <a:defRPr/>
            </a:pPr>
            <a:endParaRPr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274AC4-5B88-495C-9E4A-95514C702A7C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02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altLang="en-US" smtClean="0"/>
              <a:t>PJM</a:t>
            </a:r>
          </a:p>
        </p:txBody>
      </p:sp>
      <p:sp>
        <p:nvSpPr>
          <p:cNvPr id="33795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8CC16EA-E6E8-4D15-B2E0-37E41D90AEBB}" type="datetime1">
              <a:rPr lang="en-US" altLang="en-US" sz="1000" smtClean="0">
                <a:solidFill>
                  <a:srgbClr val="1F497D"/>
                </a:solidFill>
                <a:latin typeface="News Gothic MT"/>
              </a:rPr>
              <a:pPr eaLnBrk="1" hangingPunct="1"/>
              <a:t>8/1/2016</a:t>
            </a:fld>
            <a:endParaRPr lang="en-US" altLang="en-US" sz="1000" smtClean="0">
              <a:solidFill>
                <a:srgbClr val="1F497D"/>
              </a:solidFill>
              <a:latin typeface="News Gothic MT"/>
            </a:endParaRPr>
          </a:p>
        </p:txBody>
      </p:sp>
      <p:sp>
        <p:nvSpPr>
          <p:cNvPr id="33796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295400" y="6324600"/>
            <a:ext cx="3048000" cy="452438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000" smtClean="0">
                <a:solidFill>
                  <a:srgbClr val="1F497D"/>
                </a:solidFill>
                <a:latin typeface="News Gothic MT"/>
              </a:rPr>
              <a:t>Brewster - 2014 Power Supply Update</a:t>
            </a:r>
          </a:p>
        </p:txBody>
      </p:sp>
      <p:sp>
        <p:nvSpPr>
          <p:cNvPr id="3379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C6389C5-D6DF-42DD-B79F-AF3F595F2F8C}" type="slidenum">
              <a:rPr lang="en-US" altLang="en-US" sz="1000">
                <a:solidFill>
                  <a:srgbClr val="1F497D"/>
                </a:solidFill>
                <a:latin typeface="News Gothic MT"/>
              </a:rPr>
              <a:pPr eaLnBrk="1" hangingPunct="1"/>
              <a:t>22</a:t>
            </a:fld>
            <a:endParaRPr lang="en-US" altLang="en-US" sz="1000">
              <a:solidFill>
                <a:srgbClr val="1F497D"/>
              </a:solidFill>
              <a:latin typeface="News Gothic MT"/>
            </a:endParaRPr>
          </a:p>
        </p:txBody>
      </p:sp>
      <p:sp>
        <p:nvSpPr>
          <p:cNvPr id="33798" name="Rectangle 3"/>
          <p:cNvSpPr>
            <a:spLocks noGrp="1" noChangeArrowheads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Tx/>
              <a:buNone/>
            </a:pPr>
            <a:r>
              <a:rPr lang="en-US" altLang="en-US" dirty="0" smtClean="0"/>
              <a:t>FirstEnergy moved control of their transmission and generation to PJM in June 2011. </a:t>
            </a:r>
          </a:p>
          <a:p>
            <a:pPr marL="0" indent="0">
              <a:buFontTx/>
              <a:buNone/>
            </a:pPr>
            <a:endParaRPr lang="en-US" altLang="en-US" dirty="0" smtClean="0"/>
          </a:p>
          <a:p>
            <a:pPr marL="0" indent="0">
              <a:buFontTx/>
              <a:buNone/>
            </a:pPr>
            <a:r>
              <a:rPr lang="en-US" altLang="en-US" dirty="0" smtClean="0"/>
              <a:t>PJM = Pennsylvania, New Jersey, Maryland</a:t>
            </a:r>
          </a:p>
          <a:p>
            <a:pPr marL="0" indent="0">
              <a:buFontTx/>
              <a:buNone/>
            </a:pPr>
            <a:r>
              <a:rPr lang="en-US" altLang="en-US" dirty="0" smtClean="0"/>
              <a:t>Regional Transmission Organization (RTO) / Independent System Operator (ISO)</a:t>
            </a:r>
          </a:p>
          <a:p>
            <a:pPr marL="1371600" lvl="2" indent="-457200">
              <a:buFont typeface="Blair ITC Std" panose="02000505030000020004" pitchFamily="50" charset="0"/>
              <a:buAutoNum type="arabicPeriod"/>
            </a:pPr>
            <a:endParaRPr lang="en-US" altLang="en-US" dirty="0" smtClean="0"/>
          </a:p>
          <a:p>
            <a:pPr marL="1371600" lvl="2" indent="-457200">
              <a:buFont typeface="Blair ITC Std" panose="02000505030000020004" pitchFamily="50" charset="0"/>
              <a:buAutoNum type="arabicPeriod"/>
            </a:pPr>
            <a:r>
              <a:rPr lang="en-US" altLang="en-US" sz="2400" dirty="0" smtClean="0"/>
              <a:t>Operates High Voltage Transmission Grid</a:t>
            </a:r>
          </a:p>
          <a:p>
            <a:pPr marL="1371600" lvl="2" indent="-457200">
              <a:buFont typeface="Blair ITC Std" panose="02000505030000020004" pitchFamily="50" charset="0"/>
              <a:buAutoNum type="arabicPeriod"/>
            </a:pPr>
            <a:r>
              <a:rPr lang="en-US" altLang="en-US" sz="2400" dirty="0" smtClean="0"/>
              <a:t>Dispatches Generation Economically to Meet Load</a:t>
            </a:r>
          </a:p>
          <a:p>
            <a:pPr marL="1371600" lvl="2" indent="-457200">
              <a:buFont typeface="Blair ITC Std" panose="02000505030000020004" pitchFamily="50" charset="0"/>
              <a:buAutoNum type="arabicPeriod"/>
            </a:pPr>
            <a:r>
              <a:rPr lang="en-US" altLang="en-US" sz="2400" dirty="0" smtClean="0"/>
              <a:t>Responsible for Reliability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548758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646113"/>
            <a:ext cx="8766175" cy="556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842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altLang="en-US" dirty="0" smtClean="0"/>
              <a:t>PJM Regional Transmission Operator (RTO)</a:t>
            </a:r>
          </a:p>
        </p:txBody>
      </p:sp>
      <p:grpSp>
        <p:nvGrpSpPr>
          <p:cNvPr id="35853" name="Group 5"/>
          <p:cNvGrpSpPr>
            <a:grpSpLocks/>
          </p:cNvGrpSpPr>
          <p:nvPr/>
        </p:nvGrpSpPr>
        <p:grpSpPr bwMode="auto">
          <a:xfrm>
            <a:off x="3966193" y="668339"/>
            <a:ext cx="1490353" cy="815974"/>
            <a:chOff x="2819854" y="2717052"/>
            <a:chExt cx="1530497" cy="836910"/>
          </a:xfrm>
        </p:grpSpPr>
        <p:sp>
          <p:nvSpPr>
            <p:cNvPr id="52237" name="Oval 3"/>
            <p:cNvSpPr>
              <a:spLocks noChangeArrowheads="1"/>
            </p:cNvSpPr>
            <p:nvPr/>
          </p:nvSpPr>
          <p:spPr bwMode="auto">
            <a:xfrm>
              <a:off x="2819854" y="2717052"/>
              <a:ext cx="1219435" cy="608958"/>
            </a:xfrm>
            <a:prstGeom prst="ellipse">
              <a:avLst/>
            </a:prstGeom>
            <a:solidFill>
              <a:srgbClr val="FFC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 smtClean="0">
                  <a:solidFill>
                    <a:srgbClr val="000000"/>
                  </a:solidFill>
                </a:rPr>
                <a:t>FirstEnergy </a:t>
              </a:r>
            </a:p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 smtClean="0">
                  <a:solidFill>
                    <a:srgbClr val="000000"/>
                  </a:solidFill>
                </a:rPr>
                <a:t>/ ATSI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52238" name="Line 4"/>
            <p:cNvSpPr>
              <a:spLocks noChangeShapeType="1"/>
            </p:cNvSpPr>
            <p:nvPr/>
          </p:nvSpPr>
          <p:spPr bwMode="auto">
            <a:xfrm>
              <a:off x="4039289" y="3098058"/>
              <a:ext cx="311062" cy="45590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dirty="0">
                <a:solidFill>
                  <a:srgbClr val="000000"/>
                </a:solidFill>
              </a:endParaRPr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1B1E47-C973-4B2A-A169-C23C0633B159}" type="datetime1">
              <a:rPr lang="en-US" smtClean="0"/>
              <a:pPr>
                <a:defRPr/>
              </a:pPr>
              <a:t>8/1/2016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274AC4-5B88-495C-9E4A-95514C702A7C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8011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altLang="en-US" dirty="0" smtClean="0"/>
              <a:t>PJM </a:t>
            </a:r>
            <a:r>
              <a:rPr lang="en-US" altLang="en-US" dirty="0" smtClean="0"/>
              <a:t>–</a:t>
            </a:r>
            <a:r>
              <a:rPr altLang="en-US" dirty="0" smtClean="0"/>
              <a:t> Installed Capacity</a:t>
            </a:r>
          </a:p>
        </p:txBody>
      </p:sp>
      <p:sp>
        <p:nvSpPr>
          <p:cNvPr id="14342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228600" y="762000"/>
            <a:ext cx="8686800" cy="5486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en-US" altLang="en-US" sz="2400" b="1" dirty="0" smtClean="0"/>
              <a:t>PJM is responsible for providing for adequate generation (installed capacity) to supply power during peak load conditions</a:t>
            </a:r>
          </a:p>
          <a:p>
            <a:pPr marL="914400" lvl="2" indent="0">
              <a:buNone/>
            </a:pPr>
            <a:endParaRPr lang="en-US" altLang="en-US" sz="2400" b="1" dirty="0"/>
          </a:p>
          <a:p>
            <a:pPr marL="0" indent="-114300">
              <a:lnSpc>
                <a:spcPct val="90000"/>
              </a:lnSpc>
              <a:buNone/>
            </a:pPr>
            <a:r>
              <a:rPr lang="en-US" altLang="en-US" sz="2400" b="1" dirty="0"/>
              <a:t>Capacity costs are the monies paid to generation companies to ensure they maintain sufficient capacity so customers are guaranteed service.</a:t>
            </a:r>
          </a:p>
          <a:p>
            <a:pPr marL="0" indent="-114300">
              <a:lnSpc>
                <a:spcPct val="90000"/>
              </a:lnSpc>
              <a:buNone/>
            </a:pPr>
            <a:endParaRPr lang="en-US" altLang="en-US" sz="2400" b="1" dirty="0" smtClean="0"/>
          </a:p>
          <a:p>
            <a:pPr marL="0" indent="-114300">
              <a:lnSpc>
                <a:spcPct val="90000"/>
              </a:lnSpc>
              <a:buNone/>
            </a:pPr>
            <a:r>
              <a:rPr lang="en-US" altLang="en-US" sz="2400" b="1" dirty="0" smtClean="0"/>
              <a:t>PJM’s Reliability </a:t>
            </a:r>
            <a:r>
              <a:rPr lang="en-US" altLang="en-US" sz="2400" b="1" dirty="0"/>
              <a:t>Pricing Model (RPM) </a:t>
            </a:r>
            <a:r>
              <a:rPr lang="en-US" altLang="en-US" sz="2400" b="1" dirty="0" smtClean="0"/>
              <a:t>market used to acquire Installed Capacity through annual auction</a:t>
            </a:r>
          </a:p>
          <a:p>
            <a:pPr marL="0" indent="-114300">
              <a:lnSpc>
                <a:spcPct val="90000"/>
              </a:lnSpc>
              <a:buNone/>
            </a:pPr>
            <a:endParaRPr lang="en-US" sz="2400" b="1" dirty="0"/>
          </a:p>
          <a:p>
            <a:pPr marL="0" indent="0">
              <a:buFontTx/>
              <a:buNone/>
              <a:defRPr/>
            </a:pPr>
            <a:r>
              <a:rPr lang="en-US" sz="2400" b="1" dirty="0"/>
              <a:t>Load pays for PJM’s payments for Installed Capacity</a:t>
            </a:r>
          </a:p>
          <a:p>
            <a:pPr marL="0" indent="0">
              <a:buFontTx/>
              <a:buNone/>
              <a:defRPr/>
            </a:pPr>
            <a:r>
              <a:rPr lang="en-US" sz="2400" b="1" dirty="0"/>
              <a:t>	$10 billion dollars per year</a:t>
            </a:r>
          </a:p>
          <a:p>
            <a:pPr marL="0" indent="0">
              <a:buFontTx/>
              <a:buNone/>
              <a:defRPr/>
            </a:pPr>
            <a:endParaRPr lang="en-US" sz="2400" dirty="0"/>
          </a:p>
          <a:p>
            <a:pPr marL="0" indent="-114300">
              <a:lnSpc>
                <a:spcPct val="90000"/>
              </a:lnSpc>
              <a:buNone/>
            </a:pPr>
            <a:endParaRPr lang="en-US" sz="2000" dirty="0"/>
          </a:p>
          <a:p>
            <a:pPr marL="0" indent="0">
              <a:buFontTx/>
              <a:buNone/>
              <a:defRPr/>
            </a:pPr>
            <a:endParaRPr lang="en-US" sz="2400" dirty="0"/>
          </a:p>
          <a:p>
            <a:pPr marL="457200" lvl="1" indent="0">
              <a:lnSpc>
                <a:spcPct val="90000"/>
              </a:lnSpc>
              <a:buNone/>
            </a:pPr>
            <a:endParaRPr lang="en-US" altLang="en-US" sz="2000" dirty="0"/>
          </a:p>
          <a:p>
            <a:pPr marL="0" indent="0">
              <a:buNone/>
            </a:pPr>
            <a:endParaRPr lang="en-US" altLang="en-US" sz="2400" dirty="0"/>
          </a:p>
          <a:p>
            <a:pPr marL="914400" lvl="2" indent="0">
              <a:buNone/>
            </a:pPr>
            <a:endParaRPr lang="en-US" altLang="en-US" sz="1800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945835-38DE-4EAB-A33C-D924C90A2892}" type="datetime1">
              <a:rPr lang="en-US" smtClean="0"/>
              <a:pPr>
                <a:defRPr/>
              </a:pPr>
              <a:t>8/1/2016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274AC4-5B88-495C-9E4A-95514C702A7C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19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altLang="en-US" dirty="0" smtClean="0"/>
              <a:t>RPM (Reliability Pricing Model)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228600" y="762000"/>
            <a:ext cx="8686800" cy="55626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lnSpcReduction="10000"/>
          </a:bodyPr>
          <a:lstStyle/>
          <a:p>
            <a:pPr marL="0" indent="-114300">
              <a:lnSpc>
                <a:spcPct val="90000"/>
              </a:lnSpc>
              <a:buNone/>
            </a:pPr>
            <a:r>
              <a:rPr lang="en-US" b="1" dirty="0"/>
              <a:t>PJM runs RPM Auction 3 Years in Advance (each May)</a:t>
            </a:r>
          </a:p>
          <a:p>
            <a:pPr indent="-457200">
              <a:lnSpc>
                <a:spcPct val="90000"/>
              </a:lnSpc>
            </a:pPr>
            <a:r>
              <a:rPr lang="en-US" sz="3200" b="1" dirty="0"/>
              <a:t>	</a:t>
            </a:r>
            <a:r>
              <a:rPr lang="en-US" sz="2400" b="1" dirty="0"/>
              <a:t>Jun 2015-May 2016 auction took place in May 2012 </a:t>
            </a:r>
            <a:endParaRPr lang="en-US" sz="2400" b="1" dirty="0" smtClean="0"/>
          </a:p>
          <a:p>
            <a:pPr marL="0" indent="0">
              <a:lnSpc>
                <a:spcPct val="90000"/>
              </a:lnSpc>
              <a:buNone/>
            </a:pPr>
            <a:endParaRPr lang="en-US" altLang="en-US" sz="2400" b="1" dirty="0"/>
          </a:p>
          <a:p>
            <a:pPr marL="0" indent="0">
              <a:lnSpc>
                <a:spcPct val="90000"/>
              </a:lnSpc>
              <a:buNone/>
            </a:pPr>
            <a:r>
              <a:rPr lang="en-US" altLang="en-US" b="1" dirty="0" smtClean="0"/>
              <a:t>Capacity </a:t>
            </a:r>
            <a:r>
              <a:rPr lang="en-US" altLang="en-US" b="1" dirty="0"/>
              <a:t>Market (as well as </a:t>
            </a:r>
            <a:r>
              <a:rPr lang="en-US" altLang="en-US" b="1" dirty="0" smtClean="0"/>
              <a:t>Energy </a:t>
            </a:r>
            <a:r>
              <a:rPr lang="en-US" altLang="en-US" b="1" dirty="0"/>
              <a:t>Market) is a marginal market</a:t>
            </a:r>
          </a:p>
          <a:p>
            <a:pPr lvl="1"/>
            <a:r>
              <a:rPr lang="en-US" altLang="en-US" b="1" dirty="0"/>
              <a:t>Cost for entire market is determined by the cost of the last </a:t>
            </a:r>
            <a:r>
              <a:rPr lang="en-US" altLang="en-US" b="1" dirty="0" smtClean="0"/>
              <a:t>unit needed, </a:t>
            </a:r>
            <a:r>
              <a:rPr lang="en-US" altLang="en-US" b="1" dirty="0"/>
              <a:t>aka the marginal cost</a:t>
            </a:r>
          </a:p>
          <a:p>
            <a:pPr lvl="2"/>
            <a:r>
              <a:rPr lang="en-US" altLang="en-US" sz="1800" b="1" dirty="0" smtClean="0"/>
              <a:t>Last </a:t>
            </a:r>
            <a:r>
              <a:rPr lang="en-US" altLang="en-US" sz="1800" b="1" dirty="0"/>
              <a:t>unit is the highest priced unit that is </a:t>
            </a:r>
            <a:r>
              <a:rPr lang="en-US" altLang="en-US" sz="1800" b="1" dirty="0" smtClean="0"/>
              <a:t>needed to cover load</a:t>
            </a:r>
            <a:endParaRPr lang="en-US" altLang="en-US" sz="1800" b="1" dirty="0"/>
          </a:p>
          <a:p>
            <a:pPr marL="0" indent="0">
              <a:buFontTx/>
              <a:buNone/>
              <a:defRPr/>
            </a:pPr>
            <a:endParaRPr b="1" dirty="0"/>
          </a:p>
          <a:p>
            <a:pPr marL="0" indent="0">
              <a:buFontTx/>
              <a:buNone/>
              <a:defRPr/>
            </a:pPr>
            <a:r>
              <a:rPr b="1" dirty="0" smtClean="0"/>
              <a:t>Members </a:t>
            </a:r>
            <a:r>
              <a:rPr b="1" dirty="0"/>
              <a:t>receive RPM credit for:</a:t>
            </a:r>
          </a:p>
          <a:p>
            <a:pPr lvl="1">
              <a:defRPr/>
            </a:pPr>
            <a:r>
              <a:rPr b="1" dirty="0"/>
              <a:t>Generation Resources </a:t>
            </a:r>
            <a:r>
              <a:rPr b="1" dirty="0" smtClean="0"/>
              <a:t>(</a:t>
            </a:r>
            <a:r>
              <a:rPr lang="en-US" b="1" dirty="0" smtClean="0"/>
              <a:t>NYPA, Landfill)</a:t>
            </a:r>
            <a:endParaRPr b="1" dirty="0"/>
          </a:p>
          <a:p>
            <a:pPr lvl="1">
              <a:defRPr/>
            </a:pPr>
            <a:r>
              <a:rPr b="1" dirty="0"/>
              <a:t>Demand Response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9B8A11-3369-4AFF-BAB2-F5F02325C6DC}" type="datetime1">
              <a:rPr lang="en-US" smtClean="0"/>
              <a:pPr>
                <a:defRPr/>
              </a:pPr>
              <a:t>8/1/2016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274AC4-5B88-495C-9E4A-95514C702A7C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8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altLang="en-US" dirty="0" smtClean="0"/>
              <a:t>Capacity Costs</a:t>
            </a:r>
          </a:p>
        </p:txBody>
      </p:sp>
      <p:sp>
        <p:nvSpPr>
          <p:cNvPr id="14342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228600" y="762000"/>
            <a:ext cx="8686800" cy="5486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-114300">
              <a:lnSpc>
                <a:spcPct val="90000"/>
              </a:lnSpc>
              <a:buNone/>
            </a:pPr>
            <a:r>
              <a:rPr lang="en-US" altLang="en-US" sz="2400" b="1" dirty="0" smtClean="0"/>
              <a:t>2015-2016  RPM auction was greatly affected by the closure of 4 coal-fired  plants in the ATSI zone</a:t>
            </a:r>
          </a:p>
          <a:p>
            <a:pPr marL="0" indent="-114300">
              <a:lnSpc>
                <a:spcPct val="90000"/>
              </a:lnSpc>
              <a:buNone/>
            </a:pPr>
            <a:endParaRPr lang="en-US" sz="2400" b="1" dirty="0"/>
          </a:p>
          <a:p>
            <a:pPr marL="0" indent="0">
              <a:buFontTx/>
              <a:buNone/>
              <a:defRPr/>
            </a:pPr>
            <a:r>
              <a:rPr lang="en-US" sz="2400" b="1" dirty="0" smtClean="0"/>
              <a:t>Capacity costs will become the second largest expense in the electric bill for customers in the  First Energy zone. </a:t>
            </a:r>
          </a:p>
          <a:p>
            <a:pPr marL="0" indent="0">
              <a:buFontTx/>
              <a:buNone/>
              <a:defRPr/>
            </a:pPr>
            <a:endParaRPr lang="en-US" sz="2400" b="1" dirty="0"/>
          </a:p>
          <a:p>
            <a:pPr marL="0" indent="0">
              <a:buFontTx/>
              <a:buNone/>
              <a:defRPr/>
            </a:pPr>
            <a:r>
              <a:rPr lang="en-US" sz="2400" b="1" dirty="0" smtClean="0"/>
              <a:t>Impact of capacity costs range from 1.5 to 7.0 cents per kWh depending on location:</a:t>
            </a:r>
            <a:endParaRPr lang="en-US" sz="2400" b="1" dirty="0"/>
          </a:p>
          <a:p>
            <a:pPr marL="0" indent="0">
              <a:buFontTx/>
              <a:buNone/>
              <a:defRPr/>
            </a:pPr>
            <a:endParaRPr lang="en-US" sz="1800" dirty="0" smtClean="0">
              <a:hlinkClick r:id="rId3"/>
            </a:endParaRPr>
          </a:p>
          <a:p>
            <a:pPr marL="0" indent="0">
              <a:buFontTx/>
              <a:buNone/>
              <a:defRPr/>
            </a:pPr>
            <a:r>
              <a:rPr lang="en-US" sz="1400" dirty="0" smtClean="0">
                <a:hlinkClick r:id="rId3"/>
              </a:rPr>
              <a:t>http://northshoreenergy.com/wp-content/uploads/2015/01/Capacity-Whitepaper-ATSI_10-01-20131.pdf</a:t>
            </a:r>
            <a:endParaRPr lang="en-US" sz="1400" dirty="0" smtClean="0"/>
          </a:p>
          <a:p>
            <a:pPr marL="0" indent="0">
              <a:buFontTx/>
              <a:buNone/>
              <a:defRPr/>
            </a:pPr>
            <a:endParaRPr lang="en-US" sz="1400" dirty="0"/>
          </a:p>
          <a:p>
            <a:pPr marL="0" indent="0">
              <a:buFontTx/>
              <a:buNone/>
              <a:defRPr/>
            </a:pPr>
            <a:r>
              <a:rPr lang="en-US" sz="1400" dirty="0" smtClean="0">
                <a:hlinkClick r:id="rId4"/>
              </a:rPr>
              <a:t>http://www.brakeyenergy.com/wp-content/Brakey_Energy_FirstEnergy_Capacity_White_Paper.pdf</a:t>
            </a:r>
            <a:endParaRPr lang="en-US" sz="1400" dirty="0" smtClean="0"/>
          </a:p>
          <a:p>
            <a:pPr marL="0" indent="0">
              <a:buFontTx/>
              <a:buNone/>
              <a:defRPr/>
            </a:pPr>
            <a:endParaRPr lang="en-US" sz="1400" dirty="0" smtClean="0">
              <a:hlinkClick r:id="rId4"/>
            </a:endParaRPr>
          </a:p>
          <a:p>
            <a:pPr marL="0" indent="0">
              <a:buFontTx/>
              <a:buNone/>
              <a:defRPr/>
            </a:pPr>
            <a:r>
              <a:rPr lang="en-US" sz="1400" dirty="0" smtClean="0">
                <a:hlinkClick r:id="rId4"/>
              </a:rPr>
              <a:t>https://static1.squarespace.com/static/50bfb146e4b07c2d6da6883b/t/51000687e4b054dfaf042133/1358956167572/Capacity-Costs-Survival-Guide.pdf</a:t>
            </a:r>
            <a:endParaRPr lang="en-US" sz="1400" dirty="0"/>
          </a:p>
          <a:p>
            <a:pPr marL="0" indent="-114300">
              <a:lnSpc>
                <a:spcPct val="90000"/>
              </a:lnSpc>
              <a:buNone/>
            </a:pPr>
            <a:endParaRPr lang="en-US" sz="2400" dirty="0"/>
          </a:p>
          <a:p>
            <a:pPr marL="0" indent="0">
              <a:buFontTx/>
              <a:buNone/>
              <a:defRPr/>
            </a:pPr>
            <a:endParaRPr lang="en-US" dirty="0"/>
          </a:p>
          <a:p>
            <a:pPr marL="457200" lvl="1" indent="0">
              <a:lnSpc>
                <a:spcPct val="90000"/>
              </a:lnSpc>
              <a:buNone/>
            </a:pPr>
            <a:endParaRPr lang="en-US" altLang="en-US" dirty="0"/>
          </a:p>
          <a:p>
            <a:pPr marL="0" indent="0">
              <a:buNone/>
            </a:pPr>
            <a:endParaRPr lang="en-US" altLang="en-US" dirty="0"/>
          </a:p>
          <a:p>
            <a:pPr marL="914400" lvl="2" indent="0">
              <a:buNone/>
            </a:pPr>
            <a:endParaRPr lang="en-US" alt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945835-38DE-4EAB-A33C-D924C90A2892}" type="datetime1">
              <a:rPr lang="en-US" smtClean="0"/>
              <a:pPr>
                <a:defRPr/>
              </a:pPr>
              <a:t>8/1/2016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274AC4-5B88-495C-9E4A-95514C702A7C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63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292E04-E683-479D-B89C-221DDD549E72}" type="datetime1">
              <a:rPr lang="en-US" smtClean="0"/>
              <a:pPr>
                <a:defRPr/>
              </a:pPr>
              <a:t>8/1/2016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274AC4-5B88-495C-9E4A-95514C702A7C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432" y="140002"/>
            <a:ext cx="8623760" cy="585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84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3352D9-48ED-45AB-A963-B0BB30196602}" type="datetime1">
              <a:rPr lang="en-US" smtClean="0"/>
              <a:pPr>
                <a:defRPr/>
              </a:pPr>
              <a:t>8/1/2016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274AC4-5B88-495C-9E4A-95514C702A7C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130" y="71620"/>
            <a:ext cx="8866719" cy="6094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39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25515B9-2308-4830-9094-3AD590A84382}" type="datetime1">
              <a:rPr lang="en-US" smtClean="0"/>
              <a:pPr>
                <a:defRPr/>
              </a:pPr>
              <a:t>8/1/2016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91F7D4-770D-43AD-A940-C0664C70510E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788" y="0"/>
            <a:ext cx="8890212" cy="624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7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879227"/>
            <a:ext cx="8229600" cy="544537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American Municipal Power, Inc. (AMP) is a nonprofit wholesale power supplier and services provider for members across nine states 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Formed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in 1971, the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AMP organization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is headquartered in Columbus with approximately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180 employees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at headquarters and generating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facilities</a:t>
            </a:r>
          </a:p>
          <a:p>
            <a:pPr lvl="0">
              <a:lnSpc>
                <a:spcPct val="120000"/>
              </a:lnSpc>
            </a:pPr>
            <a:r>
              <a:rPr lang="en-US" alt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Board of Trustees consists of 20 AMP members</a:t>
            </a:r>
          </a:p>
          <a:p>
            <a:pPr lvl="1">
              <a:lnSpc>
                <a:spcPct val="120000"/>
              </a:lnSpc>
            </a:pP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Board seats are elected by the members within their own service area; eight are elected at-large by all of the AMP members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0312" y="76200"/>
            <a:ext cx="89336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US" sz="36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AMP and Its Members</a:t>
            </a:r>
            <a:endParaRPr lang="en-US" sz="3600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090CEC9-7E8F-0844-8D92-E1DD75732F25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3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91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altLang="en-US" dirty="0" smtClean="0"/>
              <a:t>Transmission Costs</a:t>
            </a:r>
          </a:p>
        </p:txBody>
      </p:sp>
      <p:sp>
        <p:nvSpPr>
          <p:cNvPr id="14342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228600" y="762000"/>
            <a:ext cx="8686800" cy="5486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endParaRPr lang="en-US" altLang="en-US" b="1" dirty="0" smtClean="0"/>
          </a:p>
          <a:p>
            <a:pPr marL="0" indent="0">
              <a:buNone/>
            </a:pPr>
            <a:r>
              <a:rPr lang="en-US" altLang="en-US" b="1" dirty="0" smtClean="0"/>
              <a:t>Regional electric </a:t>
            </a:r>
            <a:r>
              <a:rPr lang="en-US" altLang="en-US" b="1" dirty="0"/>
              <a:t>lines connecting generators to municipal system</a:t>
            </a:r>
          </a:p>
          <a:p>
            <a:pPr marL="914400" lvl="2" indent="0">
              <a:buNone/>
            </a:pPr>
            <a:endParaRPr lang="en-US" altLang="en-US" sz="2800" b="1" dirty="0"/>
          </a:p>
          <a:p>
            <a:pPr marL="0" indent="-114300">
              <a:lnSpc>
                <a:spcPct val="90000"/>
              </a:lnSpc>
              <a:buNone/>
            </a:pPr>
            <a:r>
              <a:rPr lang="en-US" altLang="en-US" b="1" dirty="0" smtClean="0"/>
              <a:t>20 transmission zones within the PJM territory</a:t>
            </a:r>
          </a:p>
          <a:p>
            <a:pPr marL="0" indent="-114300">
              <a:lnSpc>
                <a:spcPct val="90000"/>
              </a:lnSpc>
              <a:buNone/>
            </a:pPr>
            <a:endParaRPr lang="en-US" b="1" dirty="0"/>
          </a:p>
          <a:p>
            <a:pPr marL="0" indent="0">
              <a:buFontTx/>
              <a:buNone/>
              <a:defRPr/>
            </a:pPr>
            <a:r>
              <a:rPr lang="en-US" b="1" dirty="0" smtClean="0"/>
              <a:t>ATSI/First Energy zone is one of the most expensive zones in the PJM RTO</a:t>
            </a:r>
            <a:endParaRPr lang="en-US" b="1" dirty="0"/>
          </a:p>
          <a:p>
            <a:pPr marL="0" indent="0">
              <a:buFontTx/>
              <a:buNone/>
              <a:defRPr/>
            </a:pPr>
            <a:endParaRPr lang="en-US" dirty="0"/>
          </a:p>
          <a:p>
            <a:pPr marL="0" indent="-114300">
              <a:lnSpc>
                <a:spcPct val="90000"/>
              </a:lnSpc>
              <a:buNone/>
            </a:pPr>
            <a:endParaRPr lang="en-US" sz="2400" dirty="0"/>
          </a:p>
          <a:p>
            <a:pPr marL="0" indent="0">
              <a:buFontTx/>
              <a:buNone/>
              <a:defRPr/>
            </a:pPr>
            <a:endParaRPr lang="en-US" dirty="0"/>
          </a:p>
          <a:p>
            <a:pPr marL="457200" lvl="1" indent="0">
              <a:lnSpc>
                <a:spcPct val="90000"/>
              </a:lnSpc>
              <a:buNone/>
            </a:pPr>
            <a:endParaRPr lang="en-US" altLang="en-US" dirty="0"/>
          </a:p>
          <a:p>
            <a:pPr marL="0" indent="0">
              <a:buNone/>
            </a:pPr>
            <a:endParaRPr lang="en-US" altLang="en-US" dirty="0"/>
          </a:p>
          <a:p>
            <a:pPr marL="914400" lvl="2" indent="0">
              <a:buNone/>
            </a:pPr>
            <a:endParaRPr lang="en-US" alt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945835-38DE-4EAB-A33C-D924C90A2892}" type="datetime1">
              <a:rPr lang="en-US" smtClean="0"/>
              <a:pPr>
                <a:defRPr/>
              </a:pPr>
              <a:t>8/1/2016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274AC4-5B88-495C-9E4A-95514C702A7C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61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1B1E47-C973-4B2A-A169-C23C0633B159}" type="datetime1">
              <a:rPr lang="en-US" smtClean="0"/>
              <a:pPr>
                <a:defRPr/>
              </a:pPr>
              <a:t>8/1/2016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274AC4-5B88-495C-9E4A-95514C702A7C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706" y="293299"/>
            <a:ext cx="8220973" cy="5523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09734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25515B9-2308-4830-9094-3AD590A84382}" type="datetime1">
              <a:rPr lang="en-US" smtClean="0"/>
              <a:pPr>
                <a:defRPr/>
              </a:pPr>
              <a:t>8/1/2016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91F7D4-770D-43AD-A940-C0664C70510E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942" y="77853"/>
            <a:ext cx="8836420" cy="6124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96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244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6" name="PSPInfoTitle"/>
          <p:cNvSpPr>
            <a:spLocks noGrp="1" noChangeArrowheads="1"/>
          </p:cNvSpPr>
          <p:nvPr>
            <p:ph type="title" idx="4294967295"/>
          </p:nvPr>
        </p:nvSpPr>
        <p:spPr>
          <a:xfrm>
            <a:off x="656844" y="2514600"/>
            <a:ext cx="8439912" cy="1828800"/>
          </a:xfrm>
        </p:spPr>
        <p:txBody>
          <a:bodyPr rtlCol="0">
            <a:normAutofit/>
          </a:bodyPr>
          <a:lstStyle/>
          <a:p>
            <a:pPr algn="ctr" eaLnBrk="1" hangingPunct="1">
              <a:defRPr/>
            </a:pPr>
            <a:r>
              <a:rPr lang="en-US" sz="3600" kern="1200" dirty="0" smtClean="0">
                <a:solidFill>
                  <a:schemeClr val="bg1"/>
                </a:solidFill>
              </a:rPr>
              <a:t>Ellwood City’s Power Resources</a:t>
            </a:r>
            <a:endParaRPr sz="3600" kern="1200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26619" y="6324600"/>
            <a:ext cx="530225" cy="457200"/>
          </a:xfrm>
        </p:spPr>
        <p:txBody>
          <a:bodyPr/>
          <a:lstStyle/>
          <a:p>
            <a:pPr>
              <a:defRPr/>
            </a:pPr>
            <a:fld id="{8E274AC4-5B88-495C-9E4A-95514C702A7C}" type="slidenum">
              <a:rPr lang="en-US" sz="1200" smtClean="0"/>
              <a:pPr>
                <a:defRPr/>
              </a:pPr>
              <a:t>33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931701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altLang="en-US" dirty="0" smtClean="0"/>
              <a:t>Energy Market</a:t>
            </a:r>
          </a:p>
        </p:txBody>
      </p:sp>
      <p:sp>
        <p:nvSpPr>
          <p:cNvPr id="75782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228600" y="1017916"/>
            <a:ext cx="8686800" cy="484948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1" dirty="0" smtClean="0"/>
              <a:t>Energy </a:t>
            </a:r>
            <a:r>
              <a:rPr lang="en-US" altLang="en-US" b="1" dirty="0"/>
              <a:t>Market (as well as Capacity Market) is a marginal market</a:t>
            </a:r>
          </a:p>
          <a:p>
            <a:pPr lvl="1"/>
            <a:r>
              <a:rPr lang="en-US" altLang="en-US" b="1" dirty="0"/>
              <a:t>Cost for entire market is determined by the cost of the last unit ($/</a:t>
            </a:r>
            <a:r>
              <a:rPr lang="en-US" altLang="en-US" b="1" dirty="0" err="1"/>
              <a:t>MWh</a:t>
            </a:r>
            <a:r>
              <a:rPr lang="en-US" altLang="en-US" b="1" dirty="0"/>
              <a:t>), aka the marginal cost</a:t>
            </a:r>
          </a:p>
          <a:p>
            <a:pPr lvl="1"/>
            <a:r>
              <a:rPr lang="en-US" altLang="en-US" b="1" dirty="0"/>
              <a:t>This unit is the highest priced unit that is </a:t>
            </a:r>
            <a:r>
              <a:rPr lang="en-US" altLang="en-US" b="1" dirty="0" smtClean="0"/>
              <a:t>needed</a:t>
            </a:r>
          </a:p>
          <a:p>
            <a:pPr lvl="1"/>
            <a:r>
              <a:rPr lang="en-US" altLang="en-US" b="1" dirty="0"/>
              <a:t>Electric power prices are </a:t>
            </a:r>
            <a:r>
              <a:rPr lang="en-US" altLang="en-US" b="1" dirty="0" smtClean="0"/>
              <a:t>closely </a:t>
            </a:r>
            <a:r>
              <a:rPr lang="en-US" altLang="en-US" b="1" dirty="0"/>
              <a:t>tied to natural gas prices due to the numerous natural gas generating units setting the market price</a:t>
            </a:r>
          </a:p>
          <a:p>
            <a:endParaRPr lang="en-US" altLang="en-US" b="1" dirty="0" smtClean="0"/>
          </a:p>
          <a:p>
            <a:endParaRPr lang="en-US" alt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D85FB24-C94F-419C-81AA-15906CDC244C}" type="datetime1">
              <a:rPr lang="en-US" smtClean="0"/>
              <a:pPr>
                <a:defRPr/>
              </a:pPr>
              <a:t>8/1/2016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274AC4-5B88-495C-9E4A-95514C702A7C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887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274AC4-5B88-495C-9E4A-95514C702A7C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2FEF19-1C94-497B-A17F-4BAFEBB9F9DE}" type="datetime1">
              <a:rPr lang="en-US" smtClean="0"/>
              <a:t>8/1/2016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735" y="37788"/>
            <a:ext cx="8663352" cy="628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95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altLang="en-US" smtClean="0"/>
              <a:t>NYPA Power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lnSpc>
                <a:spcPct val="80000"/>
              </a:lnSpc>
              <a:buFontTx/>
              <a:buNone/>
              <a:defRPr/>
            </a:pPr>
            <a:r>
              <a:rPr b="1" dirty="0"/>
              <a:t>New York Power Authority</a:t>
            </a:r>
          </a:p>
          <a:p>
            <a:pPr marL="0" indent="0">
              <a:lnSpc>
                <a:spcPct val="80000"/>
              </a:lnSpc>
              <a:buFontTx/>
              <a:buNone/>
              <a:defRPr/>
            </a:pPr>
            <a:r>
              <a:rPr sz="2400" b="1" dirty="0"/>
              <a:t>Power comes from two federal hydro projects in New York (Niagara Project and St. Lawrence Project</a:t>
            </a:r>
            <a:r>
              <a:rPr sz="2400" b="1" dirty="0" smtClean="0"/>
              <a:t>)</a:t>
            </a:r>
            <a:r>
              <a:rPr lang="en-US" sz="2400" b="1" dirty="0" smtClean="0"/>
              <a:t>;</a:t>
            </a:r>
            <a:r>
              <a:rPr sz="2400" b="1" dirty="0" smtClean="0"/>
              <a:t> License </a:t>
            </a:r>
            <a:r>
              <a:rPr sz="2400" b="1" dirty="0"/>
              <a:t>extended through </a:t>
            </a:r>
            <a:r>
              <a:rPr sz="2400" b="1" dirty="0" smtClean="0"/>
              <a:t>2027</a:t>
            </a:r>
            <a:endParaRPr sz="2400" b="1" dirty="0"/>
          </a:p>
          <a:p>
            <a:pPr marL="0" indent="0">
              <a:lnSpc>
                <a:spcPct val="80000"/>
              </a:lnSpc>
              <a:buFontTx/>
              <a:buNone/>
              <a:defRPr/>
            </a:pPr>
            <a:endParaRPr sz="2400" b="1" dirty="0"/>
          </a:p>
          <a:p>
            <a:pPr marL="0" indent="0">
              <a:lnSpc>
                <a:spcPct val="80000"/>
              </a:lnSpc>
              <a:buFontTx/>
              <a:buNone/>
              <a:defRPr/>
            </a:pPr>
            <a:r>
              <a:rPr sz="2400" b="1" dirty="0"/>
              <a:t>NYPA power contains </a:t>
            </a:r>
            <a:r>
              <a:rPr sz="2400" b="1" dirty="0" smtClean="0"/>
              <a:t>Capacity</a:t>
            </a:r>
            <a:endParaRPr lang="en-US" sz="2400" b="1" dirty="0" smtClean="0"/>
          </a:p>
          <a:p>
            <a:pPr marL="0" indent="0">
              <a:lnSpc>
                <a:spcPct val="80000"/>
              </a:lnSpc>
              <a:buFontTx/>
              <a:buNone/>
              <a:defRPr/>
            </a:pPr>
            <a:endParaRPr lang="en-US" sz="2400" b="1" dirty="0"/>
          </a:p>
          <a:p>
            <a:pPr marL="0" indent="0">
              <a:lnSpc>
                <a:spcPct val="80000"/>
              </a:lnSpc>
              <a:buFontTx/>
              <a:buNone/>
              <a:defRPr/>
            </a:pPr>
            <a:r>
              <a:rPr lang="en-US" sz="2400" b="1" dirty="0" smtClean="0"/>
              <a:t>Ellwood City Receives Approximately </a:t>
            </a:r>
          </a:p>
          <a:p>
            <a:pPr marL="0" indent="0">
              <a:lnSpc>
                <a:spcPct val="80000"/>
              </a:lnSpc>
              <a:buFontTx/>
              <a:buNone/>
              <a:defRPr/>
            </a:pPr>
            <a:r>
              <a:rPr lang="en-US" sz="2400" b="1" dirty="0" smtClean="0"/>
              <a:t>0.6 MW (Varies Based on Water </a:t>
            </a:r>
          </a:p>
          <a:p>
            <a:pPr marL="0" indent="0">
              <a:lnSpc>
                <a:spcPct val="80000"/>
              </a:lnSpc>
              <a:buFontTx/>
              <a:buNone/>
              <a:defRPr/>
            </a:pPr>
            <a:r>
              <a:rPr lang="en-US" sz="2400" b="1" dirty="0" smtClean="0"/>
              <a:t>Conditions)</a:t>
            </a:r>
          </a:p>
          <a:p>
            <a:pPr marL="0" indent="0">
              <a:lnSpc>
                <a:spcPct val="80000"/>
              </a:lnSpc>
              <a:buFontTx/>
              <a:buNone/>
              <a:defRPr/>
            </a:pPr>
            <a:endParaRPr lang="en-US" sz="2400" b="1" dirty="0" smtClean="0"/>
          </a:p>
          <a:p>
            <a:pPr marL="0" indent="0">
              <a:lnSpc>
                <a:spcPct val="80000"/>
              </a:lnSpc>
              <a:buFontTx/>
              <a:buNone/>
              <a:defRPr/>
            </a:pPr>
            <a:r>
              <a:rPr lang="en-US" sz="2400" b="1" dirty="0" smtClean="0"/>
              <a:t>Approximate Cost = $25/MWh</a:t>
            </a:r>
            <a:endParaRPr lang="en-US" sz="2400" b="1" dirty="0"/>
          </a:p>
          <a:p>
            <a:pPr marL="0" indent="0">
              <a:lnSpc>
                <a:spcPct val="80000"/>
              </a:lnSpc>
              <a:buFontTx/>
              <a:buNone/>
              <a:defRPr/>
            </a:pPr>
            <a:endParaRPr sz="2400" b="1" dirty="0"/>
          </a:p>
          <a:p>
            <a:pPr>
              <a:lnSpc>
                <a:spcPct val="80000"/>
              </a:lnSpc>
              <a:buFontTx/>
              <a:buNone/>
              <a:defRPr/>
            </a:pPr>
            <a:endParaRPr sz="2000" dirty="0"/>
          </a:p>
        </p:txBody>
      </p:sp>
      <p:pic>
        <p:nvPicPr>
          <p:cNvPr id="3994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861" y="3645452"/>
            <a:ext cx="3670540" cy="2450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14D0DB-F474-46F6-9979-20679FE3FCF7}" type="datetime1">
              <a:rPr lang="en-US" smtClean="0"/>
              <a:pPr>
                <a:defRPr/>
              </a:pPr>
              <a:t>8/1/2016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274AC4-5B88-495C-9E4A-95514C702A7C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13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altLang="en-US" smtClean="0"/>
              <a:t>EDI Landfill Gas Project</a:t>
            </a:r>
          </a:p>
        </p:txBody>
      </p:sp>
      <p:sp>
        <p:nvSpPr>
          <p:cNvPr id="58374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5105400" y="762000"/>
            <a:ext cx="3810000" cy="5410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2200" dirty="0" smtClean="0"/>
              <a:t>53.8 MW of unit firm capacity and energy</a:t>
            </a:r>
          </a:p>
          <a:p>
            <a:pPr>
              <a:lnSpc>
                <a:spcPct val="90000"/>
              </a:lnSpc>
            </a:pPr>
            <a:endParaRPr lang="en-US" altLang="en-US" sz="2200" dirty="0" smtClean="0"/>
          </a:p>
          <a:p>
            <a:pPr>
              <a:lnSpc>
                <a:spcPct val="90000"/>
              </a:lnSpc>
            </a:pPr>
            <a:r>
              <a:rPr lang="en-US" altLang="en-US" sz="2200" dirty="0" smtClean="0"/>
              <a:t>2.740 MW Ellwood City</a:t>
            </a:r>
          </a:p>
          <a:p>
            <a:pPr>
              <a:lnSpc>
                <a:spcPct val="90000"/>
              </a:lnSpc>
            </a:pPr>
            <a:endParaRPr lang="en-US" altLang="en-US" sz="2200" dirty="0"/>
          </a:p>
          <a:p>
            <a:pPr>
              <a:lnSpc>
                <a:spcPct val="90000"/>
              </a:lnSpc>
            </a:pPr>
            <a:r>
              <a:rPr lang="en-US" altLang="en-US" sz="2200" dirty="0" smtClean="0"/>
              <a:t>Power delivered from three landfills in FirstEnergy sold by Energy Development Inc. through Dec. 2021</a:t>
            </a:r>
          </a:p>
          <a:p>
            <a:pPr>
              <a:lnSpc>
                <a:spcPct val="90000"/>
              </a:lnSpc>
            </a:pPr>
            <a:endParaRPr lang="en-US" altLang="en-US" sz="2200" dirty="0" smtClean="0"/>
          </a:p>
          <a:p>
            <a:pPr>
              <a:lnSpc>
                <a:spcPct val="90000"/>
              </a:lnSpc>
            </a:pPr>
            <a:r>
              <a:rPr lang="en-US" altLang="en-US" sz="2200" dirty="0" smtClean="0"/>
              <a:t>Members receive installed capacity credits</a:t>
            </a:r>
          </a:p>
          <a:p>
            <a:pPr>
              <a:lnSpc>
                <a:spcPct val="90000"/>
              </a:lnSpc>
            </a:pPr>
            <a:endParaRPr lang="en-US" altLang="en-US" sz="2200" dirty="0"/>
          </a:p>
          <a:p>
            <a:pPr>
              <a:lnSpc>
                <a:spcPct val="90000"/>
              </a:lnSpc>
            </a:pPr>
            <a:r>
              <a:rPr lang="en-US" altLang="en-US" sz="2200" dirty="0" smtClean="0"/>
              <a:t>Approx. Cost $60/MWh</a:t>
            </a:r>
          </a:p>
          <a:p>
            <a:pPr lvl="1">
              <a:lnSpc>
                <a:spcPct val="90000"/>
              </a:lnSpc>
            </a:pPr>
            <a:r>
              <a:rPr lang="en-US" altLang="en-US" sz="1800" dirty="0" smtClean="0"/>
              <a:t>Variable</a:t>
            </a:r>
          </a:p>
        </p:txBody>
      </p:sp>
      <p:grpSp>
        <p:nvGrpSpPr>
          <p:cNvPr id="58375" name="Group 4"/>
          <p:cNvGrpSpPr>
            <a:grpSpLocks/>
          </p:cNvGrpSpPr>
          <p:nvPr/>
        </p:nvGrpSpPr>
        <p:grpSpPr bwMode="auto">
          <a:xfrm>
            <a:off x="300038" y="609600"/>
            <a:ext cx="4805362" cy="5246688"/>
            <a:chOff x="215900" y="1463675"/>
            <a:chExt cx="4805363" cy="5246688"/>
          </a:xfrm>
        </p:grpSpPr>
        <p:pic>
          <p:nvPicPr>
            <p:cNvPr id="58376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900" y="1463675"/>
              <a:ext cx="4805363" cy="5246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377" name="Oval 8"/>
            <p:cNvSpPr>
              <a:spLocks noChangeArrowheads="1"/>
            </p:cNvSpPr>
            <p:nvPr/>
          </p:nvSpPr>
          <p:spPr bwMode="auto">
            <a:xfrm>
              <a:off x="4313238" y="2724150"/>
              <a:ext cx="639762" cy="30162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2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2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2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2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2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2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2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2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2"/>
                  </a:solidFill>
                  <a:latin typeface="Arial" pitchFamily="34" charset="0"/>
                </a:defRPr>
              </a:lvl9pPr>
            </a:lstStyle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58378" name="Oval 9"/>
            <p:cNvSpPr>
              <a:spLocks noChangeArrowheads="1"/>
            </p:cNvSpPr>
            <p:nvPr/>
          </p:nvSpPr>
          <p:spPr bwMode="auto">
            <a:xfrm>
              <a:off x="2900363" y="2297113"/>
              <a:ext cx="525462" cy="30162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2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2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2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2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2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2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2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2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2"/>
                  </a:solidFill>
                  <a:latin typeface="Arial" pitchFamily="34" charset="0"/>
                </a:defRPr>
              </a:lvl9pPr>
            </a:lstStyle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58379" name="Oval 10"/>
            <p:cNvSpPr>
              <a:spLocks noChangeArrowheads="1"/>
            </p:cNvSpPr>
            <p:nvPr/>
          </p:nvSpPr>
          <p:spPr bwMode="auto">
            <a:xfrm>
              <a:off x="1711325" y="2039938"/>
              <a:ext cx="525463" cy="30162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2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2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2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2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2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2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2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2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2"/>
                  </a:solidFill>
                  <a:latin typeface="Arial" pitchFamily="34" charset="0"/>
                </a:defRPr>
              </a:lvl9pPr>
            </a:lstStyle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58380" name="Rectangle 11"/>
            <p:cNvSpPr>
              <a:spLocks noChangeArrowheads="1"/>
            </p:cNvSpPr>
            <p:nvPr/>
          </p:nvSpPr>
          <p:spPr bwMode="auto">
            <a:xfrm>
              <a:off x="609600" y="3025775"/>
              <a:ext cx="1181100" cy="6810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2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2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2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2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2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2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2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2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2"/>
                  </a:solidFill>
                  <a:latin typeface="Arial" pitchFamily="34" charset="0"/>
                </a:defRPr>
              </a:lvl9pPr>
            </a:lstStyle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>
                  <a:solidFill>
                    <a:srgbClr val="000000"/>
                  </a:solidFill>
                </a:rPr>
                <a:t>Ottawa County</a:t>
              </a:r>
            </a:p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>
                  <a:solidFill>
                    <a:srgbClr val="000000"/>
                  </a:solidFill>
                </a:rPr>
                <a:t>Landfill</a:t>
              </a:r>
            </a:p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>
                  <a:solidFill>
                    <a:srgbClr val="000000"/>
                  </a:solidFill>
                </a:rPr>
                <a:t>Port Clinton</a:t>
              </a:r>
            </a:p>
          </p:txBody>
        </p:sp>
        <p:sp>
          <p:nvSpPr>
            <p:cNvPr id="58381" name="Line 12"/>
            <p:cNvSpPr>
              <a:spLocks noChangeShapeType="1"/>
            </p:cNvSpPr>
            <p:nvPr/>
          </p:nvSpPr>
          <p:spPr bwMode="auto">
            <a:xfrm flipV="1">
              <a:off x="1376363" y="2341563"/>
              <a:ext cx="590550" cy="7096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58382" name="Rectangle 13"/>
            <p:cNvSpPr>
              <a:spLocks noChangeArrowheads="1"/>
            </p:cNvSpPr>
            <p:nvPr/>
          </p:nvSpPr>
          <p:spPr bwMode="auto">
            <a:xfrm>
              <a:off x="3276600" y="3838575"/>
              <a:ext cx="1557338" cy="6572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2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2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2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2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2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2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2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2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2"/>
                  </a:solidFill>
                  <a:latin typeface="Arial" pitchFamily="34" charset="0"/>
                </a:defRPr>
              </a:lvl9pPr>
            </a:lstStyle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>
                  <a:solidFill>
                    <a:srgbClr val="000000"/>
                  </a:solidFill>
                </a:rPr>
                <a:t>Carbon Limestone</a:t>
              </a:r>
            </a:p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>
                  <a:solidFill>
                    <a:srgbClr val="000000"/>
                  </a:solidFill>
                </a:rPr>
                <a:t>Landfill</a:t>
              </a:r>
            </a:p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>
                  <a:solidFill>
                    <a:srgbClr val="000000"/>
                  </a:solidFill>
                </a:rPr>
                <a:t>Poland</a:t>
              </a:r>
            </a:p>
          </p:txBody>
        </p:sp>
        <p:sp>
          <p:nvSpPr>
            <p:cNvPr id="58383" name="Line 14"/>
            <p:cNvSpPr>
              <a:spLocks noChangeShapeType="1"/>
            </p:cNvSpPr>
            <p:nvPr/>
          </p:nvSpPr>
          <p:spPr bwMode="auto">
            <a:xfrm flipV="1">
              <a:off x="4181475" y="3016250"/>
              <a:ext cx="261938" cy="8461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58384" name="Rectangle 15"/>
            <p:cNvSpPr>
              <a:spLocks noChangeArrowheads="1"/>
            </p:cNvSpPr>
            <p:nvPr/>
          </p:nvSpPr>
          <p:spPr bwMode="auto">
            <a:xfrm>
              <a:off x="2236788" y="3189288"/>
              <a:ext cx="1389062" cy="62071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2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2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2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2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2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2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2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2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2"/>
                  </a:solidFill>
                  <a:latin typeface="Arial" pitchFamily="34" charset="0"/>
                </a:defRPr>
              </a:lvl9pPr>
            </a:lstStyle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>
                  <a:solidFill>
                    <a:srgbClr val="000000"/>
                  </a:solidFill>
                </a:rPr>
                <a:t>Lorain County</a:t>
              </a:r>
            </a:p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>
                  <a:solidFill>
                    <a:srgbClr val="000000"/>
                  </a:solidFill>
                </a:rPr>
                <a:t>Landfill</a:t>
              </a:r>
            </a:p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>
                  <a:solidFill>
                    <a:srgbClr val="000000"/>
                  </a:solidFill>
                </a:rPr>
                <a:t>Oberlin</a:t>
              </a:r>
            </a:p>
          </p:txBody>
        </p:sp>
        <p:sp>
          <p:nvSpPr>
            <p:cNvPr id="58385" name="Line 16"/>
            <p:cNvSpPr>
              <a:spLocks noChangeShapeType="1"/>
            </p:cNvSpPr>
            <p:nvPr/>
          </p:nvSpPr>
          <p:spPr bwMode="auto">
            <a:xfrm flipH="1" flipV="1">
              <a:off x="3162300" y="2598738"/>
              <a:ext cx="0" cy="5905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F879D5-5159-4246-ABFC-90F854A8D119}" type="datetime1">
              <a:rPr lang="en-US" smtClean="0"/>
              <a:pPr>
                <a:defRPr/>
              </a:pPr>
              <a:t>8/1/2016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274AC4-5B88-495C-9E4A-95514C702A7C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715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Ellwood City</a:t>
            </a:r>
            <a:r>
              <a:rPr altLang="en-US" dirty="0" smtClean="0"/>
              <a:t>’s Energy Purchases</a:t>
            </a:r>
          </a:p>
        </p:txBody>
      </p:sp>
      <p:sp>
        <p:nvSpPr>
          <p:cNvPr id="78854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228600" y="1066800"/>
            <a:ext cx="8686800" cy="5105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en-US" b="1" dirty="0" smtClean="0"/>
          </a:p>
          <a:p>
            <a:r>
              <a:rPr lang="en-US" altLang="en-US" b="1" dirty="0" smtClean="0"/>
              <a:t>2 MW Morgan Stanley (2013-2017) - $54.40/MWh</a:t>
            </a:r>
            <a:endParaRPr lang="en-US" altLang="en-US" dirty="0"/>
          </a:p>
          <a:p>
            <a:pPr lvl="1"/>
            <a:r>
              <a:rPr lang="en-US" altLang="en-US" b="1" dirty="0" smtClean="0"/>
              <a:t>Purchased 7/30/2009</a:t>
            </a:r>
          </a:p>
          <a:p>
            <a:pPr lvl="1"/>
            <a:r>
              <a:rPr lang="en-US" altLang="en-US" b="1" dirty="0" smtClean="0"/>
              <a:t>7x24 = Base Load Power (7 Days a week / 24 hours a day)</a:t>
            </a:r>
          </a:p>
          <a:p>
            <a:endParaRPr lang="en-US" altLang="en-US" b="1" dirty="0"/>
          </a:p>
          <a:p>
            <a:r>
              <a:rPr lang="en-US" altLang="en-US" b="1" dirty="0" smtClean="0"/>
              <a:t>Exelon Remaining Requirements (Mar 2015-2020) - $44.18/MWh</a:t>
            </a:r>
          </a:p>
          <a:p>
            <a:pPr lvl="1"/>
            <a:r>
              <a:rPr lang="en-US" altLang="en-US" b="1" dirty="0" smtClean="0"/>
              <a:t>Purchased 2/18/2015</a:t>
            </a:r>
          </a:p>
          <a:p>
            <a:pPr lvl="1"/>
            <a:r>
              <a:rPr lang="en-US" altLang="en-US" b="1" dirty="0" smtClean="0"/>
              <a:t>Balance of Borough’s Needs</a:t>
            </a:r>
          </a:p>
        </p:txBody>
      </p:sp>
      <p:sp>
        <p:nvSpPr>
          <p:cNvPr id="78855" name="Text Box 5"/>
          <p:cNvSpPr txBox="1">
            <a:spLocks noChangeArrowheads="1"/>
          </p:cNvSpPr>
          <p:nvPr/>
        </p:nvSpPr>
        <p:spPr bwMode="auto">
          <a:xfrm>
            <a:off x="3505200" y="1085407"/>
            <a:ext cx="2133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2"/>
                </a:solidFill>
                <a:latin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2"/>
                </a:solidFill>
                <a:latin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2"/>
                </a:solidFill>
                <a:latin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2"/>
                </a:solidFill>
                <a:latin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2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ctr"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b="1" u="sng" dirty="0">
                <a:solidFill>
                  <a:srgbClr val="000000"/>
                </a:solidFill>
              </a:rPr>
              <a:t>7x24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73916D-C26A-4E18-B5FD-AED3539DE97B}" type="datetime1">
              <a:rPr lang="en-US" smtClean="0"/>
              <a:pPr>
                <a:defRPr/>
              </a:pPr>
              <a:t>8/1/2016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274AC4-5B88-495C-9E4A-95514C702A7C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3505200" y="3463138"/>
            <a:ext cx="2133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2"/>
                </a:solidFill>
                <a:latin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2"/>
                </a:solidFill>
                <a:latin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2"/>
                </a:solidFill>
                <a:latin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2"/>
                </a:solidFill>
                <a:latin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2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ctr"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b="1" u="sng" dirty="0" smtClean="0">
                <a:solidFill>
                  <a:srgbClr val="000000"/>
                </a:solidFill>
              </a:rPr>
              <a:t>Other</a:t>
            </a:r>
            <a:endParaRPr lang="en-US" altLang="en-US" b="1" u="sng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57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274AC4-5B88-495C-9E4A-95514C702A7C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2FEF19-1C94-497B-A17F-4BAFEBB9F9DE}" type="datetime1">
              <a:rPr lang="en-US" smtClean="0"/>
              <a:t>8/1/2016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735" y="37788"/>
            <a:ext cx="8663352" cy="6286812"/>
          </a:xfrm>
          <a:prstGeom prst="rect">
            <a:avLst/>
          </a:prstGeom>
        </p:spPr>
      </p:pic>
      <p:sp>
        <p:nvSpPr>
          <p:cNvPr id="3" name="Line Callout 1 2"/>
          <p:cNvSpPr/>
          <p:nvPr/>
        </p:nvSpPr>
        <p:spPr bwMode="auto">
          <a:xfrm rot="16200000">
            <a:off x="4235578" y="1595884"/>
            <a:ext cx="1984075" cy="552090"/>
          </a:xfrm>
          <a:prstGeom prst="borderCallout1">
            <a:avLst>
              <a:gd name="adj1" fmla="val 46711"/>
              <a:gd name="adj2" fmla="val -145"/>
              <a:gd name="adj3" fmla="val 44079"/>
              <a:gd name="adj4" fmla="val -37898"/>
            </a:avLst>
          </a:prstGeom>
          <a:solidFill>
            <a:schemeClr val="bg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Morgan Staley 7x24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 Purchased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8" name="Line Callout 1 7"/>
          <p:cNvSpPr/>
          <p:nvPr/>
        </p:nvSpPr>
        <p:spPr bwMode="auto">
          <a:xfrm rot="16200000">
            <a:off x="6110387" y="1660071"/>
            <a:ext cx="2490156" cy="552090"/>
          </a:xfrm>
          <a:prstGeom prst="borderCallout1">
            <a:avLst>
              <a:gd name="adj1" fmla="val 46711"/>
              <a:gd name="adj2" fmla="val -145"/>
              <a:gd name="adj3" fmla="val 44079"/>
              <a:gd name="adj4" fmla="val -37898"/>
            </a:avLst>
          </a:prstGeom>
          <a:solidFill>
            <a:schemeClr val="bg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Remaining Requirements 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 Purchased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9" name="Line Callout 1 8"/>
          <p:cNvSpPr/>
          <p:nvPr/>
        </p:nvSpPr>
        <p:spPr bwMode="auto">
          <a:xfrm rot="16200000">
            <a:off x="5089611" y="2136473"/>
            <a:ext cx="1984075" cy="552090"/>
          </a:xfrm>
          <a:prstGeom prst="borderCallout1">
            <a:avLst>
              <a:gd name="adj1" fmla="val 46711"/>
              <a:gd name="adj2" fmla="val -145"/>
              <a:gd name="adj3" fmla="val 44079"/>
              <a:gd name="adj4" fmla="val -37898"/>
            </a:avLst>
          </a:prstGeom>
          <a:solidFill>
            <a:schemeClr val="bg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EDI Landfill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 Purchased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80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458200" cy="11430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Governance &amp; Strategic Planning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744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AMP </a:t>
            </a:r>
            <a:r>
              <a:rPr lang="en-US" sz="2400" dirty="0"/>
              <a:t>serves 133 municipal electric systems (members)</a:t>
            </a:r>
          </a:p>
          <a:p>
            <a:r>
              <a:rPr lang="en-US" sz="2400" dirty="0"/>
              <a:t>Ohio, Pennsylvania, Michigan, Virginia, Kentucky, West Virginia Maryland and Indiana, as well as the Delaware Municipal Electric Corporation </a:t>
            </a:r>
            <a:endParaRPr lang="en-US" sz="2400" dirty="0" smtClean="0"/>
          </a:p>
          <a:p>
            <a:r>
              <a:rPr lang="en-US" sz="2400" dirty="0" smtClean="0"/>
              <a:t>AMP member communities in PA – 29</a:t>
            </a:r>
            <a:endParaRPr lang="en-US" sz="2400" dirty="0"/>
          </a:p>
          <a:p>
            <a:r>
              <a:rPr lang="en-US" sz="2400" dirty="0" smtClean="0"/>
              <a:t>Total # meters of PA AMP members – 61,998</a:t>
            </a:r>
          </a:p>
          <a:p>
            <a:pPr lvl="1"/>
            <a:r>
              <a:rPr lang="en-US" sz="2000" dirty="0" smtClean="0"/>
              <a:t>Average meters per member = 2,137</a:t>
            </a:r>
            <a:endParaRPr lang="en-US" sz="2000" dirty="0"/>
          </a:p>
          <a:p>
            <a:r>
              <a:rPr lang="en-US" sz="2400" dirty="0"/>
              <a:t>Ellwood </a:t>
            </a:r>
            <a:r>
              <a:rPr lang="en-US" sz="2400" dirty="0" smtClean="0"/>
              <a:t>City is the 4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largest PA municipal</a:t>
            </a:r>
          </a:p>
          <a:p>
            <a:pPr lvl="1"/>
            <a:r>
              <a:rPr lang="en-US" sz="2000" dirty="0" smtClean="0"/>
              <a:t>4,073 meters</a:t>
            </a:r>
          </a:p>
          <a:p>
            <a:pPr lvl="1"/>
            <a:r>
              <a:rPr lang="en-US" sz="2000" dirty="0" smtClean="0"/>
              <a:t>Average AMP member has 5,000 meters</a:t>
            </a:r>
            <a:endParaRPr lang="en-US" sz="2000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228600" y="6415468"/>
            <a:ext cx="451280" cy="240391"/>
          </a:xfrm>
        </p:spPr>
        <p:txBody>
          <a:bodyPr/>
          <a:lstStyle/>
          <a:p>
            <a:fld id="{B090CEC9-7E8F-0844-8D92-E1DD75732F2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98023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D04234-F109-4CF0-98C3-7131CF87095F}" type="datetime1">
              <a:rPr lang="en-US" smtClean="0"/>
              <a:pPr>
                <a:defRPr/>
              </a:pPr>
              <a:t>8/1/2016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274AC4-5B88-495C-9E4A-95514C702A7C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231" y="26886"/>
            <a:ext cx="8880770" cy="6297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55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418" y="0"/>
            <a:ext cx="8876582" cy="6187982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4A8DB6-BA00-43FC-8A9B-B7BA34E9A419}" type="datetime1">
              <a:rPr lang="en-US" smtClean="0"/>
              <a:pPr>
                <a:defRPr/>
              </a:pPr>
              <a:t>8/1/2016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274AC4-5B88-495C-9E4A-95514C702A7C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9184" y="5879965"/>
            <a:ext cx="5340953" cy="308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82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4A8DB6-BA00-43FC-8A9B-B7BA34E9A419}" type="datetime1">
              <a:rPr lang="en-US" smtClean="0"/>
              <a:pPr>
                <a:defRPr/>
              </a:pPr>
              <a:t>8/1/2016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274AC4-5B88-495C-9E4A-95514C702A7C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166" y="0"/>
            <a:ext cx="8893834" cy="6262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87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9143999" cy="6831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443984" y="0"/>
            <a:ext cx="4453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AMP Member Map</a:t>
            </a:r>
            <a:endParaRPr lang="en-US" sz="3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090CEC9-7E8F-0844-8D92-E1DD75732F2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01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274638"/>
            <a:ext cx="8467344" cy="11430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AMP Strengths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4724"/>
            <a:ext cx="8229600" cy="5000356"/>
          </a:xfrm>
        </p:spPr>
        <p:txBody>
          <a:bodyPr>
            <a:normAutofit fontScale="55000" lnSpcReduction="20000"/>
          </a:bodyPr>
          <a:lstStyle/>
          <a:p>
            <a:r>
              <a:rPr lang="en-US" sz="5100" b="1" dirty="0" smtClean="0"/>
              <a:t>Financial strength</a:t>
            </a:r>
          </a:p>
          <a:p>
            <a:pPr lvl="1">
              <a:buFont typeface="Arial" panose="020B0604020202020204" pitchFamily="34" charset="0"/>
              <a:buChar char="‒"/>
            </a:pPr>
            <a:r>
              <a:rPr lang="en-US" sz="3800" b="1" dirty="0" smtClean="0"/>
              <a:t>Since 2000, all AMP construction project financing and entity ratings have been in the “A” category</a:t>
            </a:r>
          </a:p>
          <a:p>
            <a:pPr lvl="2"/>
            <a:r>
              <a:rPr lang="en-US" sz="3400" dirty="0" smtClean="0"/>
              <a:t>AMP is well regarded by rating agencies</a:t>
            </a:r>
            <a:endParaRPr lang="en-US" sz="3400" b="1" dirty="0" smtClean="0"/>
          </a:p>
          <a:p>
            <a:pPr lvl="1">
              <a:buFont typeface="Arial" panose="020B0604020202020204" pitchFamily="34" charset="0"/>
              <a:buChar char="‒"/>
            </a:pPr>
            <a:r>
              <a:rPr lang="en-US" sz="3800" b="1" dirty="0" smtClean="0"/>
              <a:t>$750 million line of credit to provide underlying support</a:t>
            </a:r>
          </a:p>
          <a:p>
            <a:pPr lvl="2">
              <a:buFont typeface="Arial" panose="020B0604020202020204" pitchFamily="34" charset="0"/>
              <a:buChar char="‒"/>
            </a:pPr>
            <a:r>
              <a:rPr lang="en-US" sz="3400" dirty="0" smtClean="0"/>
              <a:t>Expandable to $1 billion</a:t>
            </a:r>
            <a:endParaRPr lang="en-US" sz="3400" b="1" dirty="0" smtClean="0"/>
          </a:p>
          <a:p>
            <a:r>
              <a:rPr lang="en-US" sz="5100" b="1" dirty="0" smtClean="0"/>
              <a:t>The Energy Authority (TEA) membership </a:t>
            </a:r>
          </a:p>
          <a:p>
            <a:pPr lvl="1">
              <a:buFont typeface="Arial" panose="020B0604020202020204" pitchFamily="34" charset="0"/>
              <a:buChar char="‒"/>
            </a:pPr>
            <a:r>
              <a:rPr lang="en-US" sz="3800" b="1" dirty="0" smtClean="0"/>
              <a:t>Nationally-recognized best practices </a:t>
            </a:r>
            <a:r>
              <a:rPr lang="en-US" sz="3800" dirty="0" smtClean="0"/>
              <a:t>entity</a:t>
            </a:r>
            <a:endParaRPr lang="en-US" sz="3800" b="1" dirty="0" smtClean="0"/>
          </a:p>
          <a:p>
            <a:pPr lvl="0"/>
            <a:r>
              <a:rPr lang="en-US" sz="5100" dirty="0" smtClean="0">
                <a:solidFill>
                  <a:prstClr val="black"/>
                </a:solidFill>
              </a:rPr>
              <a:t>Projects-based </a:t>
            </a:r>
            <a:r>
              <a:rPr lang="en-US" sz="5100" dirty="0">
                <a:solidFill>
                  <a:prstClr val="black"/>
                </a:solidFill>
              </a:rPr>
              <a:t>organization</a:t>
            </a:r>
          </a:p>
          <a:p>
            <a:pPr lvl="1">
              <a:buFont typeface="Arial" panose="020B0604020202020204" pitchFamily="34" charset="0"/>
              <a:buChar char="‒"/>
            </a:pPr>
            <a:r>
              <a:rPr lang="en-US" sz="3600" dirty="0">
                <a:solidFill>
                  <a:prstClr val="black"/>
                </a:solidFill>
              </a:rPr>
              <a:t>Strategic generation asset development</a:t>
            </a:r>
          </a:p>
          <a:p>
            <a:pPr lvl="1">
              <a:buFont typeface="Arial" panose="020B0604020202020204" pitchFamily="34" charset="0"/>
              <a:buChar char="‒"/>
            </a:pPr>
            <a:r>
              <a:rPr lang="en-US" sz="3600" dirty="0">
                <a:solidFill>
                  <a:prstClr val="black"/>
                </a:solidFill>
              </a:rPr>
              <a:t>Members subscribe to projects of their choice</a:t>
            </a:r>
          </a:p>
          <a:p>
            <a:pPr lvl="1">
              <a:buFont typeface="Arial" panose="020B0604020202020204" pitchFamily="34" charset="0"/>
              <a:buChar char="‒"/>
            </a:pPr>
            <a:r>
              <a:rPr lang="en-US" sz="3600" dirty="0">
                <a:solidFill>
                  <a:prstClr val="black"/>
                </a:solidFill>
              </a:rPr>
              <a:t>No cross subsidies or cross defaults</a:t>
            </a:r>
          </a:p>
          <a:p>
            <a:pPr lvl="1">
              <a:buFont typeface="Arial" panose="020B0604020202020204" pitchFamily="34" charset="0"/>
              <a:buChar char="‒"/>
            </a:pPr>
            <a:r>
              <a:rPr lang="en-US" sz="3600" dirty="0">
                <a:solidFill>
                  <a:prstClr val="black"/>
                </a:solidFill>
              </a:rPr>
              <a:t>All projects overseen by participants committee</a:t>
            </a:r>
          </a:p>
          <a:p>
            <a:pPr lvl="1">
              <a:buFont typeface="Arial" panose="020B0604020202020204" pitchFamily="34" charset="0"/>
              <a:buChar char="‒"/>
            </a:pPr>
            <a:endParaRPr lang="en-US" sz="3800" b="1" dirty="0" smtClean="0"/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219456" y="6461188"/>
            <a:ext cx="451280" cy="240391"/>
          </a:xfrm>
        </p:spPr>
        <p:txBody>
          <a:bodyPr/>
          <a:lstStyle/>
          <a:p>
            <a:fld id="{B090CEC9-7E8F-0844-8D92-E1DD75732F2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46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161" name="Picture 1"/>
          <p:cNvPicPr>
            <a:picLocks noChangeAspect="1" noChangeArrowheads="1"/>
          </p:cNvPicPr>
          <p:nvPr/>
        </p:nvPicPr>
        <p:blipFill>
          <a:blip r:embed="rId2"/>
          <a:srcRect l="13064" t="8333" r="15875" b="15224"/>
          <a:stretch>
            <a:fillRect/>
          </a:stretch>
        </p:blipFill>
        <p:spPr bwMode="auto">
          <a:xfrm>
            <a:off x="4559345" y="1862769"/>
            <a:ext cx="4089355" cy="3260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17"/>
          <p:cNvSpPr txBox="1">
            <a:spLocks noChangeArrowheads="1"/>
          </p:cNvSpPr>
          <p:nvPr/>
        </p:nvSpPr>
        <p:spPr bwMode="auto">
          <a:xfrm>
            <a:off x="1952626" y="4876800"/>
            <a:ext cx="809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News Gothic MT"/>
              </a:defRPr>
            </a:lvl1pPr>
            <a:lvl2pPr>
              <a:defRPr sz="2800">
                <a:solidFill>
                  <a:schemeClr val="tx1"/>
                </a:solidFill>
                <a:latin typeface="News Gothic MT"/>
              </a:defRPr>
            </a:lvl2pPr>
            <a:lvl3pPr>
              <a:defRPr sz="2400">
                <a:solidFill>
                  <a:schemeClr val="tx1"/>
                </a:solidFill>
                <a:latin typeface="News Gothic MT"/>
              </a:defRPr>
            </a:lvl3pPr>
            <a:lvl4pPr>
              <a:defRPr sz="2000">
                <a:solidFill>
                  <a:schemeClr val="tx1"/>
                </a:solidFill>
                <a:latin typeface="News Gothic MT"/>
              </a:defRPr>
            </a:lvl4pPr>
            <a:lvl5pPr>
              <a:defRPr sz="2000">
                <a:solidFill>
                  <a:schemeClr val="tx1"/>
                </a:solidFill>
                <a:latin typeface="News Gothic MT"/>
              </a:defRPr>
            </a:lvl5pPr>
            <a:lvl6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ews Gothic MT"/>
              </a:defRPr>
            </a:lvl6pPr>
            <a:lvl7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ews Gothic MT"/>
              </a:defRPr>
            </a:lvl7pPr>
            <a:lvl8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ews Gothic MT"/>
              </a:defRPr>
            </a:lvl8pPr>
            <a:lvl9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ews Gothic MT"/>
              </a:defRPr>
            </a:lvl9pPr>
          </a:lstStyle>
          <a:p>
            <a:pPr algn="l" defTabSz="457200"/>
            <a:r>
              <a:rPr lang="en-US" altLang="en-US" sz="1800" b="1" dirty="0">
                <a:solidFill>
                  <a:srgbClr val="000000"/>
                </a:solidFill>
              </a:rPr>
              <a:t>2007</a:t>
            </a:r>
          </a:p>
        </p:txBody>
      </p:sp>
      <p:sp>
        <p:nvSpPr>
          <p:cNvPr id="10" name="TextBox 20"/>
          <p:cNvSpPr txBox="1">
            <a:spLocks noChangeArrowheads="1"/>
          </p:cNvSpPr>
          <p:nvPr/>
        </p:nvSpPr>
        <p:spPr bwMode="auto">
          <a:xfrm>
            <a:off x="6499225" y="4884428"/>
            <a:ext cx="809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News Gothic MT"/>
              </a:defRPr>
            </a:lvl1pPr>
            <a:lvl2pPr>
              <a:defRPr sz="2800">
                <a:solidFill>
                  <a:schemeClr val="tx1"/>
                </a:solidFill>
                <a:latin typeface="News Gothic MT"/>
              </a:defRPr>
            </a:lvl2pPr>
            <a:lvl3pPr>
              <a:defRPr sz="2400">
                <a:solidFill>
                  <a:schemeClr val="tx1"/>
                </a:solidFill>
                <a:latin typeface="News Gothic MT"/>
              </a:defRPr>
            </a:lvl3pPr>
            <a:lvl4pPr>
              <a:defRPr sz="2000">
                <a:solidFill>
                  <a:schemeClr val="tx1"/>
                </a:solidFill>
                <a:latin typeface="News Gothic MT"/>
              </a:defRPr>
            </a:lvl4pPr>
            <a:lvl5pPr>
              <a:defRPr sz="2000">
                <a:solidFill>
                  <a:schemeClr val="tx1"/>
                </a:solidFill>
                <a:latin typeface="News Gothic MT"/>
              </a:defRPr>
            </a:lvl5pPr>
            <a:lvl6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ews Gothic MT"/>
              </a:defRPr>
            </a:lvl6pPr>
            <a:lvl7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ews Gothic MT"/>
              </a:defRPr>
            </a:lvl7pPr>
            <a:lvl8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ews Gothic MT"/>
              </a:defRPr>
            </a:lvl8pPr>
            <a:lvl9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ews Gothic MT"/>
              </a:defRPr>
            </a:lvl9pPr>
          </a:lstStyle>
          <a:p>
            <a:pPr algn="l" defTabSz="457200"/>
            <a:r>
              <a:rPr lang="en-US" altLang="en-US" sz="1800" b="1" dirty="0" smtClean="0">
                <a:solidFill>
                  <a:srgbClr val="000000"/>
                </a:solidFill>
              </a:rPr>
              <a:t>2017</a:t>
            </a:r>
            <a:endParaRPr lang="en-US" altLang="en-US" sz="1800" b="1" dirty="0">
              <a:solidFill>
                <a:srgbClr val="000000"/>
              </a:solidFill>
            </a:endParaRPr>
          </a:p>
        </p:txBody>
      </p:sp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1749601"/>
            <a:ext cx="5092700" cy="328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28600" y="304800"/>
            <a:ext cx="8458200" cy="5232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AMP</a:t>
            </a:r>
            <a:endParaRPr kumimoji="0" lang="en-US" altLang="en-US" sz="2800" b="1" i="0" u="none" strike="noStrike" kern="1200" cap="none" spc="0" normalizeH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lvl="0">
              <a:spcBef>
                <a:spcPct val="0"/>
              </a:spcBef>
            </a:pPr>
            <a:r>
              <a:rPr lang="en-US" altLang="en-US" sz="2000" b="1" dirty="0" smtClean="0">
                <a:solidFill>
                  <a:srgbClr val="1F497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Member Energy Resource Mix (</a:t>
            </a:r>
            <a:r>
              <a:rPr lang="en-US" altLang="en-US" sz="2000" b="1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2007 – 2017)</a:t>
            </a:r>
          </a:p>
        </p:txBody>
      </p:sp>
      <p:sp>
        <p:nvSpPr>
          <p:cNvPr id="13" name="TextBox 1"/>
          <p:cNvSpPr txBox="1"/>
          <p:nvPr/>
        </p:nvSpPr>
        <p:spPr>
          <a:xfrm>
            <a:off x="4579160" y="5246688"/>
            <a:ext cx="1255681" cy="95403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latin typeface="Arial" pitchFamily="34" charset="0"/>
                <a:cs typeface="Arial" pitchFamily="34" charset="0"/>
              </a:rPr>
              <a:t>Note:</a:t>
            </a:r>
          </a:p>
          <a:p>
            <a:r>
              <a:rPr lang="en-US" sz="900" dirty="0" smtClean="0">
                <a:latin typeface="Arial" pitchFamily="34" charset="0"/>
                <a:cs typeface="Arial" pitchFamily="34" charset="0"/>
              </a:rPr>
              <a:t>-  </a:t>
            </a:r>
            <a:r>
              <a:rPr lang="en-US" sz="900" dirty="0" smtClean="0">
                <a:effectLst/>
                <a:latin typeface="Arial" pitchFamily="34" charset="0"/>
                <a:cs typeface="Arial" pitchFamily="34" charset="0"/>
              </a:rPr>
              <a:t>Member </a:t>
            </a:r>
            <a:r>
              <a:rPr lang="en-US" sz="900" dirty="0">
                <a:effectLst/>
                <a:latin typeface="Arial" pitchFamily="34" charset="0"/>
                <a:cs typeface="Arial" pitchFamily="34" charset="0"/>
              </a:rPr>
              <a:t>coal </a:t>
            </a:r>
            <a:r>
              <a:rPr lang="en-US" sz="900" dirty="0" smtClean="0">
                <a:effectLst/>
                <a:latin typeface="Arial" pitchFamily="34" charset="0"/>
                <a:cs typeface="Arial" pitchFamily="34" charset="0"/>
              </a:rPr>
              <a:t>includes </a:t>
            </a:r>
            <a:r>
              <a:rPr lang="en-US" sz="900" dirty="0">
                <a:effectLst/>
                <a:latin typeface="Arial" pitchFamily="34" charset="0"/>
                <a:cs typeface="Arial" pitchFamily="34" charset="0"/>
              </a:rPr>
              <a:t>Paducah and Princeton’s Prairie State </a:t>
            </a:r>
            <a:r>
              <a:rPr lang="en-US" sz="900" dirty="0" smtClean="0">
                <a:effectLst/>
                <a:latin typeface="Arial" pitchFamily="34" charset="0"/>
                <a:cs typeface="Arial" pitchFamily="34" charset="0"/>
              </a:rPr>
              <a:t>energy purchased </a:t>
            </a:r>
          </a:p>
          <a:p>
            <a:r>
              <a:rPr lang="en-US" sz="900" dirty="0" smtClean="0">
                <a:effectLst/>
                <a:latin typeface="Arial" pitchFamily="34" charset="0"/>
                <a:cs typeface="Arial" pitchFamily="34" charset="0"/>
              </a:rPr>
              <a:t>   through </a:t>
            </a:r>
            <a:r>
              <a:rPr lang="en-US" sz="900" dirty="0">
                <a:effectLst/>
                <a:latin typeface="Arial" pitchFamily="34" charset="0"/>
                <a:cs typeface="Arial" pitchFamily="34" charset="0"/>
              </a:rPr>
              <a:t>KMPA</a:t>
            </a:r>
          </a:p>
          <a:p>
            <a:r>
              <a:rPr lang="en-US" sz="900" dirty="0">
                <a:effectLst/>
                <a:latin typeface="Arial" pitchFamily="34" charset="0"/>
                <a:cs typeface="Arial" pitchFamily="34" charset="0"/>
              </a:rPr>
              <a:t>-</a:t>
            </a:r>
            <a:r>
              <a:rPr lang="en-US" sz="900" baseline="0" dirty="0"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900" baseline="0" dirty="0" smtClean="0"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900" dirty="0" smtClean="0">
                <a:effectLst/>
                <a:latin typeface="Arial" pitchFamily="34" charset="0"/>
                <a:cs typeface="Arial" pitchFamily="34" charset="0"/>
              </a:rPr>
              <a:t>Wind </a:t>
            </a:r>
            <a:r>
              <a:rPr lang="en-US" sz="900" dirty="0">
                <a:effectLst/>
                <a:latin typeface="Arial" pitchFamily="34" charset="0"/>
                <a:cs typeface="Arial" pitchFamily="34" charset="0"/>
              </a:rPr>
              <a:t>&amp; Solar  </a:t>
            </a:r>
            <a:r>
              <a:rPr lang="en-US" sz="900" dirty="0" smtClean="0">
                <a:effectLst/>
                <a:latin typeface="Arial" pitchFamily="34" charset="0"/>
                <a:cs typeface="Arial" pitchFamily="34" charset="0"/>
              </a:rPr>
              <a:t>includes member contracted solar</a:t>
            </a:r>
            <a:endParaRPr lang="en-US" sz="900" dirty="0">
              <a:effectLst/>
              <a:latin typeface="Arial" pitchFamily="34" charset="0"/>
              <a:cs typeface="Arial" pitchFamily="34" charset="0"/>
            </a:endParaRPr>
          </a:p>
          <a:p>
            <a:r>
              <a:rPr lang="en-US" sz="900" dirty="0" smtClean="0">
                <a:effectLst/>
                <a:latin typeface="Arial" pitchFamily="34" charset="0"/>
                <a:cs typeface="Arial" pitchFamily="34" charset="0"/>
              </a:rPr>
              <a:t>-  Hydro includes </a:t>
            </a:r>
            <a:r>
              <a:rPr lang="en-US" sz="900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en-US" sz="900" dirty="0" smtClean="0">
                <a:effectLst/>
                <a:latin typeface="Arial" pitchFamily="34" charset="0"/>
                <a:cs typeface="Arial" pitchFamily="34" charset="0"/>
              </a:rPr>
              <a:t>ember owned hydro</a:t>
            </a:r>
          </a:p>
          <a:p>
            <a:r>
              <a:rPr lang="en-US" sz="900" dirty="0" smtClean="0">
                <a:effectLst/>
                <a:latin typeface="Arial" pitchFamily="34" charset="0"/>
                <a:cs typeface="Arial" pitchFamily="34" charset="0"/>
              </a:rPr>
              <a:t>-  2017 resource mix includes 60 MW of new solar</a:t>
            </a:r>
            <a:endParaRPr lang="en-US" sz="900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4547" y="6391656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459285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52400"/>
            <a:ext cx="8458200" cy="6397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alt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Member Power Portfolio Strategy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228600" y="990600"/>
            <a:ext cx="8915400" cy="5334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rm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Diversify portfolio to mitigate risks</a:t>
            </a:r>
          </a:p>
          <a:p>
            <a:pPr lvl="1">
              <a:lnSpc>
                <a:spcPct val="80000"/>
              </a:lnSpc>
              <a:defRPr/>
            </a:pPr>
            <a:r>
              <a:rPr lang="en-US" dirty="0">
                <a:latin typeface="Arial" panose="020B0604020202020204" pitchFamily="34" charset="0"/>
              </a:rPr>
              <a:t>Balance long and short term purchases:</a:t>
            </a:r>
          </a:p>
          <a:p>
            <a:pPr lvl="2">
              <a:lnSpc>
                <a:spcPct val="80000"/>
              </a:lnSpc>
              <a:buFont typeface="Arial" panose="020B0604020202020204" pitchFamily="34" charset="0"/>
              <a:buChar char="‒"/>
              <a:defRPr/>
            </a:pPr>
            <a:r>
              <a:rPr lang="en-US" dirty="0">
                <a:latin typeface="Arial" panose="020B0604020202020204" pitchFamily="34" charset="0"/>
              </a:rPr>
              <a:t>Long term provides hedge against rising prices</a:t>
            </a:r>
          </a:p>
          <a:p>
            <a:pPr lvl="2">
              <a:lnSpc>
                <a:spcPct val="80000"/>
              </a:lnSpc>
              <a:buFont typeface="Arial" panose="020B0604020202020204" pitchFamily="34" charset="0"/>
              <a:buChar char="‒"/>
              <a:defRPr/>
            </a:pPr>
            <a:r>
              <a:rPr lang="en-US" dirty="0">
                <a:latin typeface="Arial" panose="020B0604020202020204" pitchFamily="34" charset="0"/>
              </a:rPr>
              <a:t>Short term allows for opportunity to take advantage of lower prices</a:t>
            </a:r>
          </a:p>
          <a:p>
            <a:pPr lvl="1">
              <a:lnSpc>
                <a:spcPct val="80000"/>
              </a:lnSpc>
              <a:defRPr/>
            </a:pPr>
            <a:r>
              <a:rPr lang="en-US" dirty="0">
                <a:latin typeface="Arial" panose="020B0604020202020204" pitchFamily="34" charset="0"/>
              </a:rPr>
              <a:t>Balance peaking, intermediate and base load resources</a:t>
            </a:r>
          </a:p>
          <a:p>
            <a:pPr lvl="1">
              <a:lnSpc>
                <a:spcPct val="80000"/>
              </a:lnSpc>
              <a:defRPr/>
            </a:pPr>
            <a:r>
              <a:rPr lang="en-US" dirty="0">
                <a:latin typeface="Arial" panose="020B0604020202020204" pitchFamily="34" charset="0"/>
              </a:rPr>
              <a:t>Varied fuel resources and technologies</a:t>
            </a:r>
          </a:p>
          <a:p>
            <a:pPr lvl="1">
              <a:lnSpc>
                <a:spcPct val="80000"/>
              </a:lnSpc>
              <a:defRPr/>
            </a:pPr>
            <a:r>
              <a:rPr lang="en-US" dirty="0">
                <a:latin typeface="Arial" panose="020B0604020202020204" pitchFamily="34" charset="0"/>
              </a:rPr>
              <a:t>Limit exposure to volatile energy, capacity, and transmission markets</a:t>
            </a:r>
          </a:p>
          <a:p>
            <a:pPr>
              <a:lnSpc>
                <a:spcPct val="80000"/>
              </a:lnSpc>
              <a:defRPr/>
            </a:pPr>
            <a:endParaRPr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28600" y="6324600"/>
            <a:ext cx="353441" cy="457200"/>
          </a:xfrm>
        </p:spPr>
        <p:txBody>
          <a:bodyPr/>
          <a:lstStyle/>
          <a:p>
            <a:pPr>
              <a:defRPr/>
            </a:pPr>
            <a:fld id="{F2F0CCB9-E7AF-4B8D-8CB3-6BF1D9C95AAD}" type="slidenum">
              <a:rPr lang="en-US" sz="1200" smtClean="0"/>
              <a:pPr>
                <a:defRPr/>
              </a:pPr>
              <a:t>8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58770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244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6" name="PSPInfoTitle"/>
          <p:cNvSpPr>
            <a:spLocks noGrp="1" noChangeArrowheads="1"/>
          </p:cNvSpPr>
          <p:nvPr>
            <p:ph type="title" idx="4294967295"/>
          </p:nvPr>
        </p:nvSpPr>
        <p:spPr>
          <a:xfrm>
            <a:off x="656844" y="2514600"/>
            <a:ext cx="8439912" cy="1828800"/>
          </a:xfrm>
        </p:spPr>
        <p:txBody>
          <a:bodyPr rtlCol="0">
            <a:normAutofit/>
          </a:bodyPr>
          <a:lstStyle/>
          <a:p>
            <a:pPr algn="ctr" eaLnBrk="1" hangingPunct="1">
              <a:defRPr/>
            </a:pPr>
            <a:r>
              <a:rPr lang="en-US" sz="3600" kern="1200" dirty="0" smtClean="0">
                <a:solidFill>
                  <a:schemeClr val="bg1"/>
                </a:solidFill>
              </a:rPr>
              <a:t>Benefits of Public Power</a:t>
            </a:r>
            <a:endParaRPr sz="3600" kern="1200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26619" y="6324600"/>
            <a:ext cx="530225" cy="457200"/>
          </a:xfrm>
        </p:spPr>
        <p:txBody>
          <a:bodyPr/>
          <a:lstStyle/>
          <a:p>
            <a:pPr>
              <a:defRPr/>
            </a:pPr>
            <a:fld id="{8E274AC4-5B88-495C-9E4A-95514C702A7C}" type="slidenum">
              <a:rPr lang="en-US" sz="1200" smtClean="0"/>
              <a:pPr>
                <a:defRPr/>
              </a:pPr>
              <a:t>9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98874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PlainFra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ITC Giovanni Std Book"/>
        <a:ea typeface=""/>
        <a:cs typeface=""/>
      </a:majorFont>
      <a:minorFont>
        <a:latin typeface="News Gothic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AMPGrayFra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ITC Giovanni Std Book"/>
        <a:ea typeface=""/>
        <a:cs typeface=""/>
      </a:majorFont>
      <a:minorFont>
        <a:latin typeface="News Gothic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AMPBlueFra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ITC Giovanni Std Book"/>
        <a:ea typeface=""/>
        <a:cs typeface=""/>
      </a:majorFont>
      <a:minorFont>
        <a:latin typeface="News Gothic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Vision_Mission_Valu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Inspiration">
      <a:majorFont>
        <a:latin typeface="News Gothic MT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7_AMP_Powerpoint_PlainFra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ITC Giovanni Std Book"/>
        <a:ea typeface=""/>
        <a:cs typeface=""/>
      </a:majorFont>
      <a:minorFont>
        <a:latin typeface="News Gothic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Conference Slides Master Standard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Blair ITC St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Conference Slides Master Standard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Blair ITC St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12500</TotalTime>
  <Words>2286</Words>
  <Application>Microsoft Office PowerPoint</Application>
  <PresentationFormat>On-screen Show (4:3)</PresentationFormat>
  <Paragraphs>452</Paragraphs>
  <Slides>42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42</vt:i4>
      </vt:variant>
    </vt:vector>
  </HeadingPairs>
  <TitlesOfParts>
    <vt:vector size="57" baseType="lpstr">
      <vt:lpstr>Arial</vt:lpstr>
      <vt:lpstr>Arial (Body)</vt:lpstr>
      <vt:lpstr>Blair ITC Std</vt:lpstr>
      <vt:lpstr>Calibri</vt:lpstr>
      <vt:lpstr>Courier New</vt:lpstr>
      <vt:lpstr>News Gothic MT</vt:lpstr>
      <vt:lpstr>Wingdings</vt:lpstr>
      <vt:lpstr>Custom Design</vt:lpstr>
      <vt:lpstr>1_PlainFrame</vt:lpstr>
      <vt:lpstr>AMPGrayFrame</vt:lpstr>
      <vt:lpstr>AMPBlueFrame</vt:lpstr>
      <vt:lpstr>Vision_Mission_Values</vt:lpstr>
      <vt:lpstr>7_AMP_Powerpoint_PlainFrame</vt:lpstr>
      <vt:lpstr>Conference Slides Master Standard</vt:lpstr>
      <vt:lpstr>1_Conference Slides Master Standard</vt:lpstr>
      <vt:lpstr>AMP Update and Briefing Ellwood City, PA</vt:lpstr>
      <vt:lpstr>Introduction  of AMP</vt:lpstr>
      <vt:lpstr>PowerPoint Presentation</vt:lpstr>
      <vt:lpstr>Governance &amp; Strategic Planning</vt:lpstr>
      <vt:lpstr>PowerPoint Presentation</vt:lpstr>
      <vt:lpstr>AMP Strengths</vt:lpstr>
      <vt:lpstr>PowerPoint Presentation</vt:lpstr>
      <vt:lpstr>Member Power Portfolio Strategy</vt:lpstr>
      <vt:lpstr>Benefits of Public Power</vt:lpstr>
      <vt:lpstr>PowerPoint Presentation</vt:lpstr>
      <vt:lpstr>More on Public Power</vt:lpstr>
      <vt:lpstr>More on Public Power</vt:lpstr>
      <vt:lpstr>Ellwood City’s Energy, Capacity and Transmission </vt:lpstr>
      <vt:lpstr>Energy Terms</vt:lpstr>
      <vt:lpstr>Pricing of Power (Effective Rate)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Delivery of Power (3 types of charges)</vt:lpstr>
      <vt:lpstr>PJM</vt:lpstr>
      <vt:lpstr>PJM Regional Transmission Operator (RTO)</vt:lpstr>
      <vt:lpstr>PJM – Installed Capacity</vt:lpstr>
      <vt:lpstr>RPM (Reliability Pricing Model)</vt:lpstr>
      <vt:lpstr>Capacity Costs</vt:lpstr>
      <vt:lpstr>PowerPoint Presentation</vt:lpstr>
      <vt:lpstr>PowerPoint Presentation</vt:lpstr>
      <vt:lpstr>PowerPoint Presentation</vt:lpstr>
      <vt:lpstr>Transmission Costs</vt:lpstr>
      <vt:lpstr>PowerPoint Presentation</vt:lpstr>
      <vt:lpstr>PowerPoint Presentation</vt:lpstr>
      <vt:lpstr>Ellwood City’s Power Resources</vt:lpstr>
      <vt:lpstr>Energy Market</vt:lpstr>
      <vt:lpstr>PowerPoint Presentation</vt:lpstr>
      <vt:lpstr>NYPA Power</vt:lpstr>
      <vt:lpstr>EDI Landfill Gas Project</vt:lpstr>
      <vt:lpstr>Ellwood City’s Energy Purchases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  Pohlman</dc:creator>
  <cp:lastModifiedBy>Bob V</cp:lastModifiedBy>
  <cp:revision>326</cp:revision>
  <cp:lastPrinted>2016-08-01T16:56:56Z</cp:lastPrinted>
  <dcterms:created xsi:type="dcterms:W3CDTF">2011-10-17T19:50:22Z</dcterms:created>
  <dcterms:modified xsi:type="dcterms:W3CDTF">2016-08-02T13:09:56Z</dcterms:modified>
</cp:coreProperties>
</file>